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627" r:id="rId3"/>
    <p:sldId id="473" r:id="rId4"/>
    <p:sldId id="662" r:id="rId5"/>
    <p:sldId id="618" r:id="rId6"/>
    <p:sldId id="619" r:id="rId7"/>
    <p:sldId id="620" r:id="rId8"/>
    <p:sldId id="621" r:id="rId9"/>
    <p:sldId id="622" r:id="rId10"/>
    <p:sldId id="664" r:id="rId11"/>
    <p:sldId id="628" r:id="rId12"/>
    <p:sldId id="663" r:id="rId13"/>
    <p:sldId id="648" r:id="rId14"/>
    <p:sldId id="649" r:id="rId15"/>
    <p:sldId id="650" r:id="rId16"/>
    <p:sldId id="651" r:id="rId17"/>
    <p:sldId id="686" r:id="rId18"/>
    <p:sldId id="687" r:id="rId19"/>
    <p:sldId id="652" r:id="rId20"/>
    <p:sldId id="665" r:id="rId21"/>
    <p:sldId id="676" r:id="rId22"/>
    <p:sldId id="590" r:id="rId23"/>
    <p:sldId id="617" r:id="rId24"/>
    <p:sldId id="688" r:id="rId25"/>
    <p:sldId id="689" r:id="rId26"/>
    <p:sldId id="677" r:id="rId27"/>
    <p:sldId id="690" r:id="rId28"/>
    <p:sldId id="691" r:id="rId29"/>
    <p:sldId id="692" r:id="rId30"/>
    <p:sldId id="678" r:id="rId31"/>
    <p:sldId id="680" r:id="rId32"/>
    <p:sldId id="679" r:id="rId33"/>
    <p:sldId id="693" r:id="rId34"/>
    <p:sldId id="694" r:id="rId35"/>
    <p:sldId id="682" r:id="rId36"/>
    <p:sldId id="683" r:id="rId37"/>
    <p:sldId id="684" r:id="rId38"/>
    <p:sldId id="696" r:id="rId39"/>
    <p:sldId id="695" r:id="rId40"/>
    <p:sldId id="685" r:id="rId41"/>
    <p:sldId id="640" r:id="rId42"/>
    <p:sldId id="641" r:id="rId43"/>
    <p:sldId id="642" r:id="rId44"/>
    <p:sldId id="643" r:id="rId45"/>
    <p:sldId id="644" r:id="rId46"/>
    <p:sldId id="697" r:id="rId47"/>
    <p:sldId id="698" r:id="rId48"/>
    <p:sldId id="645" r:id="rId49"/>
    <p:sldId id="646" r:id="rId50"/>
    <p:sldId id="647" r:id="rId51"/>
    <p:sldId id="699" r:id="rId52"/>
    <p:sldId id="700" r:id="rId53"/>
    <p:sldId id="701" r:id="rId54"/>
    <p:sldId id="702" r:id="rId55"/>
    <p:sldId id="703" r:id="rId56"/>
    <p:sldId id="704" r:id="rId57"/>
    <p:sldId id="453" r:id="rId58"/>
    <p:sldId id="655" r:id="rId59"/>
    <p:sldId id="705" r:id="rId60"/>
    <p:sldId id="667" r:id="rId61"/>
    <p:sldId id="668" r:id="rId62"/>
    <p:sldId id="669" r:id="rId63"/>
    <p:sldId id="670" r:id="rId64"/>
    <p:sldId id="671" r:id="rId65"/>
    <p:sldId id="672" r:id="rId66"/>
    <p:sldId id="674" r:id="rId6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99"/>
    <a:srgbClr val="FFFF66"/>
    <a:srgbClr val="CCECFF"/>
    <a:srgbClr val="CC3300"/>
    <a:srgbClr val="CC9900"/>
    <a:srgbClr val="33CC33"/>
    <a:srgbClr val="6699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3220" autoAdjust="0"/>
  </p:normalViewPr>
  <p:slideViewPr>
    <p:cSldViewPr snapToGrid="0">
      <p:cViewPr>
        <p:scale>
          <a:sx n="60" d="100"/>
          <a:sy n="60" d="100"/>
        </p:scale>
        <p:origin x="1396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76"/>
    </p:cViewPr>
  </p:sorterViewPr>
  <p:notesViewPr>
    <p:cSldViewPr snapToGrid="0">
      <p:cViewPr varScale="1">
        <p:scale>
          <a:sx n="51" d="100"/>
          <a:sy n="51" d="100"/>
        </p:scale>
        <p:origin x="2620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55C14-65A9-46FC-A8A1-0AEDD1684D93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A129C-6562-4A90-A059-3D7C8135FA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327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A63B750C-3F9F-4757-B454-F7959CB3D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C7D78-5137-423D-AEE4-D98EFC7B630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612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21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5C988-C217-4271-A7E3-BE0CA8746298}" type="slidenum">
              <a:rPr lang="en-US"/>
              <a:pPr/>
              <a:t>17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5C988-C217-4271-A7E3-BE0CA8746298}" type="slidenum">
              <a:rPr lang="en-US"/>
              <a:pPr/>
              <a:t>19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06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119907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2273653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1212135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241728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471127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8A7D4-B62C-4262-B97E-9E8DBC0664D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81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8A7D4-B62C-4262-B97E-9E8DBC0664DD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99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4BE552-3B54-42FF-B926-8EBB27C369CC}" type="slidenum">
              <a:rPr lang="en-US"/>
              <a:pPr/>
              <a:t>61</a:t>
            </a:fld>
            <a:endParaRPr lang="en-US"/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1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3254982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4E59E-9C73-4FA2-86FB-7180D61B6E20}" type="slidenum">
              <a:rPr lang="en-US"/>
              <a:pPr/>
              <a:t>62</a:t>
            </a:fld>
            <a:endParaRPr lang="en-US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42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AA2286-19AE-4444-B5D3-B46E57DE924D}" type="slidenum">
              <a:rPr lang="en-US"/>
              <a:pPr/>
              <a:t>63</a:t>
            </a:fld>
            <a:endParaRPr lang="en-US"/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65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BD4572-86FA-4BD6-90CB-F7D8865A0F66}" type="slidenum">
              <a:rPr lang="en-US"/>
              <a:pPr/>
              <a:t>64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4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BC0AF8-4BE5-456E-87B1-9DE36E2208C4}" type="slidenum">
              <a:rPr lang="en-US"/>
              <a:pPr/>
              <a:t>65</a:t>
            </a:fld>
            <a:endParaRPr lang="en-US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58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85A770-56C3-4296-8DFC-D242E7D12E59}" type="slidenum">
              <a:rPr lang="en-US"/>
              <a:pPr/>
              <a:t>66</a:t>
            </a:fld>
            <a:endParaRPr 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7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69178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544C52-21DC-495F-B5FA-15EB638578BB}" type="slidenum">
              <a:rPr lang="en-US"/>
              <a:pPr/>
              <a:t>5</a:t>
            </a:fld>
            <a:endParaRPr lang="en-US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29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544C52-21DC-495F-B5FA-15EB638578BB}" type="slidenum">
              <a:rPr lang="en-US"/>
              <a:pPr/>
              <a:t>6</a:t>
            </a:fld>
            <a:endParaRPr lang="en-US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5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544C52-21DC-495F-B5FA-15EB638578BB}" type="slidenum">
              <a:rPr lang="en-US"/>
              <a:pPr/>
              <a:t>7</a:t>
            </a:fld>
            <a:endParaRPr lang="en-US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9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544C52-21DC-495F-B5FA-15EB638578BB}" type="slidenum">
              <a:rPr lang="en-US"/>
              <a:pPr/>
              <a:t>8</a:t>
            </a:fld>
            <a:endParaRPr lang="en-US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1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544C52-21DC-495F-B5FA-15EB638578BB}" type="slidenum">
              <a:rPr lang="en-US"/>
              <a:pPr/>
              <a:t>9</a:t>
            </a:fld>
            <a:endParaRPr lang="en-US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2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405520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DE880-269C-4531-AD66-CC3D957BE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891B4-CA34-4372-8BD0-1C23EBE78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FDBDC-32F1-46E5-BCCE-3EC8D7F146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5B495-A1C5-490B-945D-DABEFB3ADB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AF907-7185-42E0-8068-70682D5E89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3CDB2-B7F5-497A-A11A-1943480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7A3AD-4295-4355-B826-6DFE92312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B8E7C-8307-4D26-8DEA-D2690E67D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4F9D7-6F78-4C99-BBAB-7F4CEB60AC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F7373-823E-4CA1-A405-CD177EA309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DF150-2608-457F-B3F9-C69B9ECEE3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0C7BD-1919-499B-8BBE-211A45E2E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0" y="6391275"/>
            <a:ext cx="9144000" cy="0"/>
          </a:xfrm>
          <a:prstGeom prst="line">
            <a:avLst/>
          </a:prstGeom>
          <a:noFill/>
          <a:ln w="19050">
            <a:solidFill>
              <a:srgbClr val="DDDDD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8" name="Line 14"/>
          <p:cNvSpPr>
            <a:spLocks noChangeShapeType="1"/>
          </p:cNvSpPr>
          <p:nvPr userDrawn="1"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9050">
            <a:solidFill>
              <a:srgbClr val="DDDDD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4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9605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CC3300"/>
                </a:solidFill>
              </a:defRPr>
            </a:lvl1pPr>
          </a:lstStyle>
          <a:p>
            <a:pPr>
              <a:defRPr/>
            </a:pPr>
            <a:fld id="{DBEDBF6F-B081-4C68-8076-6D007452CA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PE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preview.com/news/0671207908/canon-is-now-selling-cmos-image-sensors-including-a-120mp-aps-h-beast" TargetMode="External"/><Relationship Id="rId4" Type="http://schemas.openxmlformats.org/officeDocument/2006/relationships/hyperlink" Target="https://www.azom.com/article.aspx?ArticleID=1632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.magnet.fsu.edu/primer/java/digitalimaging/ccd/interline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s://www.monitornerds.com/hdr-monitors-gamin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csail.mit.edu/jsolomo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tings.com/tv/learn/hdr10-vs-dolby-vision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ilinear_interpola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3.wm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8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etpbm_forma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oleObject" Target="../embeddings/oleObject4.bin"/><Relationship Id="rId7" Type="http://schemas.openxmlformats.org/officeDocument/2006/relationships/image" Target="../media/image9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etpbm_forma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2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5.png"/><Relationship Id="rId5" Type="http://schemas.openxmlformats.org/officeDocument/2006/relationships/image" Target="../media/image94.wmf"/><Relationship Id="rId4" Type="http://schemas.openxmlformats.org/officeDocument/2006/relationships/oleObject" Target="../embeddings/oleObject8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9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5.png"/><Relationship Id="rId5" Type="http://schemas.openxmlformats.org/officeDocument/2006/relationships/image" Target="../media/image96.wmf"/><Relationship Id="rId4" Type="http://schemas.openxmlformats.org/officeDocument/2006/relationships/oleObject" Target="../embeddings/oleObject9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2.png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1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etpbm_forma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etpbm_forma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obe.io/open/standards/TIFF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elpx.adobe.com/hk_en/photoshop/using/file-format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533593C-9BCA-4DFF-87D6-31B886C1322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1371600"/>
            <a:ext cx="9144000" cy="121920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</a:pPr>
            <a:r>
              <a:rPr lang="en-US" sz="2400" dirty="0"/>
              <a:t>081100M01002H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zh-CN" altLang="en-US" sz="2400" dirty="0"/>
              <a:t>图像处理与分析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b="1" dirty="0"/>
              <a:t>第二讲</a:t>
            </a:r>
            <a:r>
              <a:rPr lang="en-US" sz="2400" b="1" dirty="0"/>
              <a:t>: </a:t>
            </a:r>
            <a:r>
              <a:rPr lang="zh-CN" altLang="en-US" sz="2400" b="1" dirty="0"/>
              <a:t>视觉与图像 </a:t>
            </a:r>
            <a:r>
              <a:rPr lang="en-US" altLang="zh-CN" sz="2400" b="1" dirty="0"/>
              <a:t>(II)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zh-CN" altLang="en-US" sz="2400" dirty="0"/>
              <a:t>成像与采样，彩色图像，数字图像处理的基本概念</a:t>
            </a:r>
            <a:endParaRPr lang="en-US" sz="2400" dirty="0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0" y="914400"/>
            <a:ext cx="91440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4" name="Text Box 9"/>
          <p:cNvSpPr txBox="1">
            <a:spLocks noChangeArrowheads="1"/>
          </p:cNvSpPr>
          <p:nvPr/>
        </p:nvSpPr>
        <p:spPr bwMode="auto">
          <a:xfrm>
            <a:off x="6069219" y="6468017"/>
            <a:ext cx="294322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dirty="0">
                <a:solidFill>
                  <a:srgbClr val="CC3300"/>
                </a:solidFill>
                <a:latin typeface="Tahoma" charset="0"/>
              </a:rPr>
              <a:t>Lecture </a:t>
            </a:r>
            <a:r>
              <a:rPr lang="en-US" altLang="zh-CN" sz="1000" b="1" dirty="0">
                <a:solidFill>
                  <a:srgbClr val="CC3300"/>
                </a:solidFill>
                <a:latin typeface="Tahoma" charset="0"/>
              </a:rPr>
              <a:t>2</a:t>
            </a:r>
            <a:r>
              <a:rPr lang="en-US" sz="1000" b="1" dirty="0">
                <a:solidFill>
                  <a:srgbClr val="CC3300"/>
                </a:solidFill>
                <a:latin typeface="Tahoma" charset="0"/>
              </a:rPr>
              <a:t>        September </a:t>
            </a:r>
            <a:r>
              <a:rPr lang="en-US" altLang="zh-CN" sz="1000" b="1" dirty="0">
                <a:solidFill>
                  <a:srgbClr val="CC3300"/>
                </a:solidFill>
                <a:latin typeface="Tahoma" charset="0"/>
              </a:rPr>
              <a:t>12</a:t>
            </a:r>
            <a:r>
              <a:rPr lang="en-US" sz="1000" b="1" dirty="0">
                <a:solidFill>
                  <a:srgbClr val="CC3300"/>
                </a:solidFill>
                <a:latin typeface="Tahoma" charset="0"/>
              </a:rPr>
              <a:t>, 2019</a:t>
            </a:r>
          </a:p>
        </p:txBody>
      </p:sp>
      <p:pic>
        <p:nvPicPr>
          <p:cNvPr id="7" name="Picture 4" descr="http://www.ia.cas.cn/images/logo_ia_20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" y="6428943"/>
            <a:ext cx="2257475" cy="34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university of chinese academy of scienc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38" y="6470983"/>
            <a:ext cx="1439421" cy="3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56578"/>
            <a:ext cx="9144000" cy="548322"/>
          </a:xfrm>
        </p:spPr>
        <p:txBody>
          <a:bodyPr/>
          <a:lstStyle/>
          <a:p>
            <a:r>
              <a:rPr lang="zh-CN" altLang="en-US" dirty="0"/>
              <a:t>文件格式示例：</a:t>
            </a:r>
            <a:r>
              <a:rPr lang="en-US" altLang="zh-CN" dirty="0"/>
              <a:t>JPEG-Joint Photographic Experts Group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099" y="1195939"/>
            <a:ext cx="8763801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正式标准于</a:t>
            </a:r>
            <a:r>
              <a:rPr lang="en-US" altLang="zh-CN" sz="2200" dirty="0"/>
              <a:t>1992</a:t>
            </a:r>
            <a:r>
              <a:rPr lang="zh-CN" altLang="en-US" sz="2200" dirty="0"/>
              <a:t>年发布，最新一次修订于</a:t>
            </a:r>
            <a:r>
              <a:rPr lang="en-US" altLang="zh-CN" sz="2200" dirty="0"/>
              <a:t>2012</a:t>
            </a:r>
            <a:r>
              <a:rPr lang="zh-CN" altLang="en-US" sz="2200" dirty="0"/>
              <a:t>。早期核心专利来自</a:t>
            </a:r>
            <a:r>
              <a:rPr lang="en-US" altLang="zh-CN" sz="2200" dirty="0"/>
              <a:t>IBM</a:t>
            </a:r>
            <a:r>
              <a:rPr lang="zh-CN" altLang="en-US" sz="2200" dirty="0"/>
              <a:t>和</a:t>
            </a:r>
            <a:r>
              <a:rPr lang="en-US" altLang="zh-CN" sz="2200" dirty="0"/>
              <a:t>Mitsubishi Electric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广泛应用于数字相机图像和互联网图像，采用有损压缩，通常压缩比可达</a:t>
            </a:r>
            <a:r>
              <a:rPr lang="en-US" altLang="zh-CN" sz="2200" dirty="0"/>
              <a:t>10:1, </a:t>
            </a:r>
            <a:r>
              <a:rPr lang="zh-CN" altLang="en-US" sz="2200" dirty="0"/>
              <a:t>节省文件存储空间。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不适于一些特定类型的图像如线条图像。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en-US" altLang="zh-CN" sz="2200" dirty="0"/>
              <a:t>2002-2013 </a:t>
            </a:r>
            <a:r>
              <a:rPr lang="zh-CN" altLang="en-US" sz="2200" dirty="0"/>
              <a:t>年间专利纠纷部分限制了其应用。</a:t>
            </a:r>
            <a:endParaRPr lang="en-US" altLang="zh-CN" sz="2200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22" y="4436881"/>
            <a:ext cx="4521518" cy="24211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3657" y="5889841"/>
            <a:ext cx="4046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https://en.wikipedia.org/wiki/JPEG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412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MATLAB</a:t>
            </a:r>
            <a:r>
              <a:rPr lang="zh-CN" altLang="en-US" dirty="0"/>
              <a:t>图像读写与显示函数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691" y="1426945"/>
            <a:ext cx="8229600" cy="4525963"/>
          </a:xfrm>
        </p:spPr>
        <p:txBody>
          <a:bodyPr/>
          <a:lstStyle/>
          <a:p>
            <a:r>
              <a:rPr lang="zh-CN" altLang="en-US" dirty="0"/>
              <a:t>读写函数：</a:t>
            </a:r>
            <a:r>
              <a:rPr lang="en-US" altLang="zh-CN" dirty="0" err="1">
                <a:solidFill>
                  <a:srgbClr val="009900"/>
                </a:solidFill>
              </a:rPr>
              <a:t>imread</a:t>
            </a:r>
            <a:r>
              <a:rPr lang="en-US" altLang="zh-CN" dirty="0">
                <a:solidFill>
                  <a:srgbClr val="009900"/>
                </a:solidFill>
              </a:rPr>
              <a:t>, </a:t>
            </a:r>
            <a:r>
              <a:rPr lang="en-US" altLang="zh-CN" dirty="0" err="1">
                <a:solidFill>
                  <a:srgbClr val="009900"/>
                </a:solidFill>
              </a:rPr>
              <a:t>imwrite</a:t>
            </a:r>
            <a:endParaRPr lang="en-US" altLang="zh-CN" dirty="0">
              <a:solidFill>
                <a:srgbClr val="009900"/>
              </a:solidFill>
            </a:endParaRPr>
          </a:p>
          <a:p>
            <a:r>
              <a:rPr lang="zh-CN" altLang="en-US" dirty="0"/>
              <a:t>显示函数：</a:t>
            </a:r>
            <a:r>
              <a:rPr lang="en-US" altLang="zh-CN" dirty="0" err="1">
                <a:solidFill>
                  <a:srgbClr val="009900"/>
                </a:solidFill>
              </a:rPr>
              <a:t>imshow</a:t>
            </a:r>
            <a:r>
              <a:rPr lang="en-US" altLang="zh-CN" dirty="0">
                <a:solidFill>
                  <a:srgbClr val="009900"/>
                </a:solidFill>
              </a:rPr>
              <a:t> </a:t>
            </a:r>
            <a:endParaRPr lang="zh-CN" altLang="en-US" dirty="0">
              <a:solidFill>
                <a:srgbClr val="0099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&gt; </a:t>
            </a:r>
            <a:r>
              <a:rPr lang="en-US" altLang="zh-CN" dirty="0" err="1"/>
              <a:t>img</a:t>
            </a:r>
            <a:r>
              <a:rPr lang="en-US" altLang="zh-CN" dirty="0"/>
              <a:t> = </a:t>
            </a:r>
            <a:r>
              <a:rPr lang="en-US" altLang="zh-CN" dirty="0" err="1"/>
              <a:t>imread</a:t>
            </a:r>
            <a:r>
              <a:rPr lang="en-US" altLang="zh-CN" dirty="0"/>
              <a:t>(‘</a:t>
            </a:r>
            <a:r>
              <a:rPr lang="en-US" altLang="zh-CN" dirty="0" err="1"/>
              <a:t>mandril_color.tif</a:t>
            </a:r>
            <a:r>
              <a:rPr lang="en-US" altLang="zh-CN" dirty="0"/>
              <a:t>’);</a:t>
            </a:r>
            <a:br>
              <a:rPr lang="en-US" altLang="zh-CN" dirty="0"/>
            </a:br>
            <a:r>
              <a:rPr lang="en-US" altLang="zh-CN" dirty="0"/>
              <a:t>    &gt; </a:t>
            </a:r>
            <a:r>
              <a:rPr lang="en-US" altLang="zh-CN" dirty="0" err="1"/>
              <a:t>imshow</a:t>
            </a:r>
            <a:r>
              <a:rPr lang="en-US" altLang="zh-CN" dirty="0"/>
              <a:t>(</a:t>
            </a:r>
            <a:r>
              <a:rPr lang="en-US" altLang="zh-CN" dirty="0" err="1"/>
              <a:t>img</a:t>
            </a:r>
            <a:r>
              <a:rPr lang="en-US" altLang="zh-CN" dirty="0"/>
              <a:t>, [ ]);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&gt; </a:t>
            </a:r>
            <a:r>
              <a:rPr lang="en-US" altLang="zh-CN" dirty="0" err="1"/>
              <a:t>imwrite</a:t>
            </a:r>
            <a:r>
              <a:rPr lang="en-US" altLang="zh-CN" dirty="0"/>
              <a:t>(</a:t>
            </a:r>
            <a:r>
              <a:rPr lang="en-US" altLang="zh-CN" dirty="0" err="1"/>
              <a:t>img</a:t>
            </a:r>
            <a:r>
              <a:rPr lang="en-US" altLang="zh-CN" dirty="0"/>
              <a:t>, ‘</a:t>
            </a:r>
            <a:r>
              <a:rPr lang="en-US" altLang="zh-CN" dirty="0" err="1"/>
              <a:t>tiff’,’compression’,’none</a:t>
            </a:r>
            <a:r>
              <a:rPr lang="en-US" altLang="zh-CN" dirty="0"/>
              <a:t>’);	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12" y="1744656"/>
            <a:ext cx="2577088" cy="25770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56421" y="4485373"/>
            <a:ext cx="226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mandril_color.tif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02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968" y="1507285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图像格式示例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/>
              <a:t>图像获取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图像采样与量化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空间分辨率与灰度分辨率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像素间的基本关系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图像处理的基本数学工具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彩色图像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1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600" dirty="0"/>
              <a:t>数字图像采集</a:t>
            </a:r>
            <a:r>
              <a:rPr lang="zh-CN" altLang="en-US" dirty="0"/>
              <a:t>典型</a:t>
            </a:r>
            <a:r>
              <a:rPr lang="zh-CN" altLang="en-US" sz="2600" dirty="0"/>
              <a:t>场景</a:t>
            </a:r>
            <a:r>
              <a:rPr lang="zh-CN" altLang="en-US" dirty="0"/>
              <a:t>示例</a:t>
            </a:r>
            <a:r>
              <a:rPr lang="zh-CN" altLang="en-US" sz="2600" dirty="0"/>
              <a:t> </a:t>
            </a:r>
            <a:r>
              <a:rPr lang="en-US" altLang="zh-CN" sz="2600" dirty="0"/>
              <a:t>I</a:t>
            </a:r>
            <a:endParaRPr lang="zh-CN" altLang="en-US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878013"/>
            <a:ext cx="4932362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79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556578"/>
            <a:ext cx="8229600" cy="548322"/>
          </a:xfrm>
        </p:spPr>
        <p:txBody>
          <a:bodyPr/>
          <a:lstStyle/>
          <a:p>
            <a:r>
              <a:rPr lang="zh-CN" altLang="en-US" sz="2600" dirty="0"/>
              <a:t>数字图像采集典型场景示例 </a:t>
            </a:r>
            <a:r>
              <a:rPr lang="en-US" altLang="zh-CN" sz="2600" dirty="0"/>
              <a:t>II</a:t>
            </a:r>
            <a:endParaRPr lang="zh-CN" altLang="en-US" sz="2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8" y="1637096"/>
            <a:ext cx="4144962" cy="139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29" y="3439971"/>
            <a:ext cx="21463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http://www.chestx-ray.com/images/igallery/resized/1-100/1-10-500-500-1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64" y="2231927"/>
            <a:ext cx="3201935" cy="267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典型成像设备设置 </a:t>
            </a:r>
            <a:r>
              <a:rPr lang="en-US" altLang="zh-CN" dirty="0"/>
              <a:t>(I)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25" y="1466850"/>
            <a:ext cx="43465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838" y="1577975"/>
            <a:ext cx="990600" cy="121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969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典型成像设备设置 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97" y="1254142"/>
            <a:ext cx="2830513" cy="205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47" y="1336692"/>
            <a:ext cx="1025525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47" y="2351856"/>
            <a:ext cx="5578475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87" y="5937816"/>
            <a:ext cx="7021513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519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C502-7B97-40E9-8B9B-1DFCD9C8E58C}" type="slidenum">
              <a:rPr lang="en-US"/>
              <a:pPr/>
              <a:t>17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48734" y="561890"/>
            <a:ext cx="8229600" cy="555095"/>
          </a:xfrm>
          <a:noFill/>
          <a:ln/>
        </p:spPr>
        <p:txBody>
          <a:bodyPr/>
          <a:lstStyle/>
          <a:p>
            <a:r>
              <a:rPr lang="zh-CN" altLang="en-US" dirty="0"/>
              <a:t>常用成像设备：</a:t>
            </a:r>
            <a:r>
              <a:rPr lang="en-US" altLang="zh-CN" dirty="0"/>
              <a:t>CCD (</a:t>
            </a:r>
            <a:r>
              <a:rPr lang="zh-CN" altLang="en-US" dirty="0"/>
              <a:t>电荷耦合器件）</a:t>
            </a:r>
            <a:endParaRPr lang="en-US" dirty="0"/>
          </a:p>
        </p:txBody>
      </p:sp>
      <p:pic>
        <p:nvPicPr>
          <p:cNvPr id="9218" name="Picture 2" descr="http://upload.wikimedia.org/wikipedia/commons/a/a1/CC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5" y="1256566"/>
            <a:ext cx="2783158" cy="185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1564" y="6012664"/>
            <a:ext cx="72769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0000"/>
                </a:solidFill>
              </a:rPr>
              <a:t>http://micro.magnet.fsu.edu/primer/java/digitalimaging/ccd/interline/index.html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90" y="1247176"/>
            <a:ext cx="3691645" cy="4542874"/>
          </a:xfrm>
          <a:prstGeom prst="rect">
            <a:avLst/>
          </a:prstGeom>
        </p:spPr>
      </p:pic>
      <p:pic>
        <p:nvPicPr>
          <p:cNvPr id="13314" name="Picture 2" descr="CCD sensor arr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4" y="3248513"/>
            <a:ext cx="3819659" cy="249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https://4.img-dpreview.com/files/p/E~TS590x0~articles/0671207908/canon-120-x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" y="1232511"/>
            <a:ext cx="2450465" cy="194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常用成像设备：</a:t>
            </a:r>
            <a:r>
              <a:rPr lang="en-US" altLang="zh-CN" dirty="0"/>
              <a:t>CMOS (</a:t>
            </a:r>
            <a:r>
              <a:rPr lang="zh-CN" altLang="en-US" dirty="0"/>
              <a:t>互补金属氧化物半导体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4340" name="Picture 4" descr="CCD and CMOS architecture 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255" y="2643462"/>
            <a:ext cx="6007545" cy="264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5665053"/>
            <a:ext cx="8814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4"/>
              </a:rPr>
              <a:t>https://www.azom.com/article.aspx?ArticleID=16321</a:t>
            </a:r>
            <a:endParaRPr lang="en-US" altLang="zh-CN" sz="1600" dirty="0"/>
          </a:p>
          <a:p>
            <a:r>
              <a:rPr lang="en-US" altLang="zh-CN" sz="1600" dirty="0">
                <a:hlinkClick r:id="rId5"/>
              </a:rPr>
              <a:t>https://www.dpreview.com/news/0671207908/canon-is-now-selling-cmos-image-sensors-including-a-120mp-aps-h-beast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488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C502-7B97-40E9-8B9B-1DFCD9C8E58C}" type="slidenum">
              <a:rPr lang="en-US"/>
              <a:pPr/>
              <a:t>19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48734" y="561890"/>
            <a:ext cx="8229600" cy="555095"/>
          </a:xfrm>
          <a:noFill/>
          <a:ln/>
        </p:spPr>
        <p:txBody>
          <a:bodyPr/>
          <a:lstStyle/>
          <a:p>
            <a:r>
              <a:rPr lang="zh-CN" altLang="en-US" dirty="0"/>
              <a:t>像素的位深度 </a:t>
            </a:r>
            <a:r>
              <a:rPr lang="en-US" altLang="zh-CN" dirty="0"/>
              <a:t>(I)</a:t>
            </a:r>
            <a:endParaRPr lang="en-US" dirty="0"/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629" y="1267912"/>
            <a:ext cx="5076889" cy="4525963"/>
          </a:xfrm>
          <a:noFill/>
          <a:ln/>
        </p:spPr>
        <p:txBody>
          <a:bodyPr/>
          <a:lstStyle/>
          <a:p>
            <a:r>
              <a:rPr lang="zh-CN" altLang="en-US" sz="2400" dirty="0"/>
              <a:t>日常用相机的位深度为</a:t>
            </a:r>
            <a:r>
              <a:rPr lang="en-US" altLang="zh-CN" sz="2400" dirty="0"/>
              <a:t>8 </a:t>
            </a:r>
          </a:p>
          <a:p>
            <a:endParaRPr lang="en-US" dirty="0"/>
          </a:p>
          <a:p>
            <a:r>
              <a:rPr lang="zh-CN" altLang="en-US" dirty="0"/>
              <a:t>一般认为，典型条件下人类视觉的归一化灵敏度约为</a:t>
            </a:r>
            <a:r>
              <a:rPr lang="en-US" altLang="zh-CN" dirty="0"/>
              <a:t>1/256.</a:t>
            </a:r>
          </a:p>
          <a:p>
            <a:endParaRPr lang="en-US" altLang="zh-CN" dirty="0"/>
          </a:p>
          <a:p>
            <a:r>
              <a:rPr lang="en-US" altLang="zh-CN" dirty="0"/>
              <a:t>HDR10 (high dynamic range) </a:t>
            </a:r>
            <a:r>
              <a:rPr lang="zh-CN" altLang="en-US" dirty="0"/>
              <a:t>显示器对应的显示像素深度为</a:t>
            </a:r>
            <a:r>
              <a:rPr lang="en-US" altLang="zh-CN" dirty="0"/>
              <a:t>10 	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研究用相机的像素位深度可达</a:t>
            </a:r>
            <a:r>
              <a:rPr lang="en-US" altLang="zh-CN" dirty="0"/>
              <a:t>16</a:t>
            </a:r>
            <a:r>
              <a:rPr lang="en-US" dirty="0"/>
              <a:t>	</a:t>
            </a:r>
          </a:p>
          <a:p>
            <a:endParaRPr lang="en-US" sz="1600" dirty="0">
              <a:solidFill>
                <a:srgbClr val="CC9900"/>
              </a:solidFill>
            </a:endParaRPr>
          </a:p>
          <a:p>
            <a:endParaRPr lang="en-US" sz="1600" dirty="0">
              <a:solidFill>
                <a:srgbClr val="CC9900"/>
              </a:solidFill>
            </a:endParaRPr>
          </a:p>
          <a:p>
            <a:endParaRPr lang="en-US" sz="1600" dirty="0">
              <a:solidFill>
                <a:srgbClr val="CC99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9629" y="6015896"/>
            <a:ext cx="727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0000"/>
                </a:solidFill>
                <a:hlinkClick r:id="rId3"/>
              </a:rPr>
              <a:t>http://micro.magnet.fsu.edu/primer/java/digitalimaging/ccd/interline/index.html</a:t>
            </a:r>
            <a:endParaRPr lang="en-US" sz="1400" u="sng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hlinkClick r:id="rId4"/>
              </a:rPr>
              <a:t>https://www.monitornerds.com/hdr-monitors-gaming/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511164"/>
              </p:ext>
            </p:extLst>
          </p:nvPr>
        </p:nvGraphicFramePr>
        <p:xfrm>
          <a:off x="5112328" y="3855056"/>
          <a:ext cx="3865418" cy="1846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27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9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Bit 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Dynamic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Range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0~255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0~1023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0~4095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0~65535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35" y="1244516"/>
            <a:ext cx="3778065" cy="25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2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第一讲：部分代表性提问与回答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384442"/>
            <a:ext cx="8484669" cy="4525963"/>
          </a:xfrm>
        </p:spPr>
        <p:txBody>
          <a:bodyPr/>
          <a:lstStyle/>
          <a:p>
            <a:r>
              <a:rPr lang="zh-CN" altLang="en-US" dirty="0"/>
              <a:t>机器视觉与计算机视觉的区别是什么？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200" dirty="0">
                <a:solidFill>
                  <a:srgbClr val="009900"/>
                </a:solidFill>
              </a:rPr>
              <a:t>- </a:t>
            </a:r>
            <a:r>
              <a:rPr lang="zh-CN" altLang="en-US" sz="2200" dirty="0">
                <a:solidFill>
                  <a:srgbClr val="009900"/>
                </a:solidFill>
              </a:rPr>
              <a:t>通常在工业场景下的计算机视觉被称为机器视觉</a:t>
            </a:r>
            <a:r>
              <a:rPr lang="en-US" altLang="zh-CN" sz="2200" dirty="0">
                <a:solidFill>
                  <a:srgbClr val="009900"/>
                </a:solidFill>
              </a:rPr>
              <a:t/>
            </a:r>
            <a:br>
              <a:rPr lang="en-US" altLang="zh-CN" sz="2200" dirty="0">
                <a:solidFill>
                  <a:srgbClr val="009900"/>
                </a:solidFill>
              </a:rPr>
            </a:br>
            <a:r>
              <a:rPr lang="en-US" altLang="zh-CN" sz="2200" dirty="0">
                <a:solidFill>
                  <a:srgbClr val="009900"/>
                </a:solidFill>
              </a:rPr>
              <a:t>	- </a:t>
            </a:r>
            <a:r>
              <a:rPr lang="zh-CN" altLang="en-US" sz="2200" dirty="0">
                <a:solidFill>
                  <a:srgbClr val="009900"/>
                </a:solidFill>
              </a:rPr>
              <a:t>在工业场景下成像条件经常可控</a:t>
            </a:r>
            <a:endParaRPr lang="en-US" altLang="zh-CN" sz="2200" dirty="0">
              <a:solidFill>
                <a:srgbClr val="0099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本课程需要的数学基础是什么？如何准备？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solidFill>
                  <a:srgbClr val="009900"/>
                </a:solidFill>
              </a:rPr>
              <a:t>	</a:t>
            </a:r>
            <a:r>
              <a:rPr lang="en-US" altLang="zh-CN" sz="2200" dirty="0">
                <a:solidFill>
                  <a:srgbClr val="009900"/>
                </a:solidFill>
              </a:rPr>
              <a:t>- </a:t>
            </a:r>
            <a:r>
              <a:rPr lang="zh-CN" altLang="en-US" sz="2200" dirty="0">
                <a:solidFill>
                  <a:srgbClr val="009900"/>
                </a:solidFill>
              </a:rPr>
              <a:t>线性代数，微积分，概率论 （参考</a:t>
            </a:r>
            <a:r>
              <a:rPr lang="en-US" altLang="zh-CN" sz="2200" dirty="0">
                <a:solidFill>
                  <a:srgbClr val="009900"/>
                </a:solidFill>
              </a:rPr>
              <a:t>Gonzalez</a:t>
            </a:r>
            <a:r>
              <a:rPr lang="zh-CN" altLang="en-US" sz="2200" dirty="0">
                <a:solidFill>
                  <a:srgbClr val="009900"/>
                </a:solidFill>
              </a:rPr>
              <a:t>第二章）</a:t>
            </a:r>
            <a:r>
              <a:rPr lang="en-US" altLang="zh-CN" sz="2200" dirty="0">
                <a:solidFill>
                  <a:srgbClr val="009900"/>
                </a:solidFill>
              </a:rPr>
              <a:t/>
            </a:r>
            <a:br>
              <a:rPr lang="en-US" altLang="zh-CN" sz="2200" dirty="0">
                <a:solidFill>
                  <a:srgbClr val="009900"/>
                </a:solidFill>
              </a:rPr>
            </a:br>
            <a:r>
              <a:rPr lang="en-US" altLang="zh-CN" sz="2200" dirty="0">
                <a:solidFill>
                  <a:srgbClr val="009900"/>
                </a:solidFill>
              </a:rPr>
              <a:t>	- Justin Solomon </a:t>
            </a:r>
            <a:r>
              <a:rPr lang="zh-CN" altLang="en-US" sz="2200" dirty="0">
                <a:solidFill>
                  <a:srgbClr val="009900"/>
                </a:solidFill>
              </a:rPr>
              <a:t>的讲义，非课程要求，仅供参考</a:t>
            </a:r>
            <a:endParaRPr lang="en-US" altLang="zh-CN" sz="2200" dirty="0">
              <a:solidFill>
                <a:srgbClr val="009900"/>
              </a:solidFill>
            </a:endParaRPr>
          </a:p>
          <a:p>
            <a:pPr marL="0" indent="0">
              <a:buNone/>
            </a:pPr>
            <a:r>
              <a:rPr lang="en-US" altLang="zh-CN" sz="2200" dirty="0">
                <a:solidFill>
                  <a:srgbClr val="009900"/>
                </a:solidFill>
              </a:rPr>
              <a:t>	</a:t>
            </a:r>
            <a:r>
              <a:rPr lang="en-US" altLang="zh-CN" sz="2200" dirty="0">
                <a:hlinkClick r:id="rId2"/>
              </a:rPr>
              <a:t>http://people.csail.mit.edu/jsolomon/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endParaRPr lang="en-US" altLang="zh-CN" sz="2200" dirty="0">
              <a:solidFill>
                <a:srgbClr val="009900"/>
              </a:solidFill>
            </a:endParaRPr>
          </a:p>
          <a:p>
            <a:r>
              <a:rPr lang="zh-CN" altLang="en-US" dirty="0"/>
              <a:t>如何才能学会做图像处理算法？</a:t>
            </a:r>
            <a:r>
              <a:rPr lang="en-US" altLang="zh-CN" dirty="0">
                <a:solidFill>
                  <a:srgbClr val="009900"/>
                </a:solidFill>
              </a:rPr>
              <a:t/>
            </a:r>
            <a:br>
              <a:rPr lang="en-US" altLang="zh-CN" dirty="0">
                <a:solidFill>
                  <a:srgbClr val="009900"/>
                </a:solidFill>
              </a:rPr>
            </a:br>
            <a:r>
              <a:rPr lang="en-US" altLang="zh-CN" dirty="0">
                <a:solidFill>
                  <a:srgbClr val="009900"/>
                </a:solidFill>
              </a:rPr>
              <a:t>	</a:t>
            </a:r>
            <a:r>
              <a:rPr lang="en-US" altLang="zh-CN" sz="2200" dirty="0">
                <a:solidFill>
                  <a:srgbClr val="009900"/>
                </a:solidFill>
              </a:rPr>
              <a:t>- </a:t>
            </a:r>
            <a:r>
              <a:rPr lang="zh-CN" altLang="en-US" sz="2200" dirty="0">
                <a:solidFill>
                  <a:srgbClr val="009900"/>
                </a:solidFill>
              </a:rPr>
              <a:t>针对一个图像处理问题建立合理的数学模型，进而</a:t>
            </a:r>
            <a:r>
              <a:rPr lang="en-US" altLang="zh-CN" sz="2200" dirty="0">
                <a:solidFill>
                  <a:srgbClr val="009900"/>
                </a:solidFill>
              </a:rPr>
              <a:t/>
            </a:r>
            <a:br>
              <a:rPr lang="en-US" altLang="zh-CN" sz="2200" dirty="0">
                <a:solidFill>
                  <a:srgbClr val="009900"/>
                </a:solidFill>
              </a:rPr>
            </a:br>
            <a:r>
              <a:rPr lang="en-US" altLang="zh-CN" sz="2200" dirty="0">
                <a:solidFill>
                  <a:srgbClr val="009900"/>
                </a:solidFill>
              </a:rPr>
              <a:t>         </a:t>
            </a:r>
            <a:r>
              <a:rPr lang="zh-CN" altLang="en-US" sz="2200" dirty="0">
                <a:solidFill>
                  <a:srgbClr val="009900"/>
                </a:solidFill>
              </a:rPr>
              <a:t>对模型采用数值</a:t>
            </a:r>
            <a:r>
              <a:rPr lang="en-US" altLang="zh-CN" sz="2200" dirty="0">
                <a:solidFill>
                  <a:srgbClr val="009900"/>
                </a:solidFill>
              </a:rPr>
              <a:t>/</a:t>
            </a:r>
            <a:r>
              <a:rPr lang="zh-CN" altLang="en-US" sz="2200" dirty="0">
                <a:solidFill>
                  <a:srgbClr val="009900"/>
                </a:solidFill>
              </a:rPr>
              <a:t>优化方法进行求解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4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像素的位深度 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33" y="1174732"/>
            <a:ext cx="7720352" cy="45585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5914627"/>
            <a:ext cx="7277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https://www.rtings.com/tv/learn/hdr10-vs-dolby-vision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47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968" y="1507285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图像格式示例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图像获取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/>
              <a:t>图像采样与量化</a:t>
            </a:r>
            <a:endParaRPr lang="en-US" altLang="zh-CN" sz="2400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空间分辨率与灰度分辨率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像素间的基本关系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图像处理的基本数学工具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彩色图像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91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600" dirty="0"/>
              <a:t>采样与量化 </a:t>
            </a:r>
            <a:r>
              <a:rPr lang="en-US" altLang="zh-CN" sz="2600" dirty="0"/>
              <a:t>(I)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294825" y="1885288"/>
            <a:ext cx="518985" cy="24713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74" y="1802651"/>
            <a:ext cx="4046537" cy="35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99" y="1766139"/>
            <a:ext cx="993775" cy="253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5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5" y="1460503"/>
            <a:ext cx="5569395" cy="396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556578"/>
            <a:ext cx="8229600" cy="548322"/>
          </a:xfrm>
        </p:spPr>
        <p:txBody>
          <a:bodyPr/>
          <a:lstStyle/>
          <a:p>
            <a:r>
              <a:rPr lang="zh-CN" altLang="en-US" sz="2600" dirty="0"/>
              <a:t>采样与量化 </a:t>
            </a:r>
            <a:r>
              <a:rPr lang="en-US" altLang="zh-CN" sz="2600" dirty="0"/>
              <a:t>(II)</a:t>
            </a:r>
            <a:endParaRPr lang="en-US" sz="26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9629" y="1267912"/>
            <a:ext cx="3306803" cy="4525963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/>
              <a:t>空间采样与量化由物理像素决定。</a:t>
            </a:r>
            <a:endParaRPr lang="en-US" altLang="zh-CN" kern="0" dirty="0"/>
          </a:p>
          <a:p>
            <a:endParaRPr lang="en-US" kern="0" dirty="0"/>
          </a:p>
          <a:p>
            <a:r>
              <a:rPr lang="zh-CN" altLang="en-US" kern="0" dirty="0"/>
              <a:t>灰度采样与量化由模拟</a:t>
            </a:r>
            <a:r>
              <a:rPr lang="en-US" altLang="zh-CN" kern="0" dirty="0"/>
              <a:t>-</a:t>
            </a:r>
            <a:r>
              <a:rPr lang="zh-CN" altLang="en-US" kern="0" dirty="0"/>
              <a:t>数字转换决定。</a:t>
            </a:r>
            <a:r>
              <a:rPr lang="en-US" kern="0" dirty="0"/>
              <a:t>	</a:t>
            </a:r>
          </a:p>
          <a:p>
            <a:endParaRPr lang="en-US" sz="1600" kern="0" dirty="0">
              <a:solidFill>
                <a:srgbClr val="CC9900"/>
              </a:solidFill>
            </a:endParaRPr>
          </a:p>
          <a:p>
            <a:endParaRPr lang="en-US" sz="1600" kern="0" dirty="0">
              <a:solidFill>
                <a:srgbClr val="CC9900"/>
              </a:solidFill>
            </a:endParaRPr>
          </a:p>
          <a:p>
            <a:endParaRPr lang="en-US" sz="1600" kern="0" dirty="0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20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405" y="1326261"/>
            <a:ext cx="3873500" cy="388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5" y="1326261"/>
            <a:ext cx="9366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67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几个相关基本</a:t>
            </a:r>
            <a:r>
              <a:rPr lang="zh-CN" altLang="en-US" dirty="0"/>
              <a:t>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007" y="1302249"/>
            <a:ext cx="8229600" cy="4525963"/>
          </a:xfrm>
        </p:spPr>
        <p:txBody>
          <a:bodyPr/>
          <a:lstStyle/>
          <a:p>
            <a:r>
              <a:rPr lang="zh-CN" altLang="en-US" dirty="0"/>
              <a:t>动态范围 </a:t>
            </a:r>
            <a:r>
              <a:rPr lang="en-US" altLang="zh-CN" dirty="0"/>
              <a:t>(dynamic range) -&gt; [</a:t>
            </a:r>
            <a:r>
              <a:rPr lang="en-US" altLang="zh-CN" dirty="0" err="1"/>
              <a:t>Imin</a:t>
            </a:r>
            <a:r>
              <a:rPr lang="en-US" altLang="zh-CN" dirty="0"/>
              <a:t>, Imax]</a:t>
            </a:r>
          </a:p>
          <a:p>
            <a:endParaRPr lang="en-US" altLang="zh-CN" dirty="0"/>
          </a:p>
          <a:p>
            <a:r>
              <a:rPr lang="zh-CN" altLang="en-US" dirty="0"/>
              <a:t>饱和 </a:t>
            </a:r>
            <a:r>
              <a:rPr lang="en-US" altLang="zh-CN" dirty="0"/>
              <a:t>(saturation)</a:t>
            </a:r>
          </a:p>
          <a:p>
            <a:endParaRPr lang="en-US" altLang="zh-CN" dirty="0"/>
          </a:p>
          <a:p>
            <a:r>
              <a:rPr lang="zh-CN" altLang="en-US" dirty="0"/>
              <a:t>对比度 </a:t>
            </a:r>
            <a:r>
              <a:rPr lang="en-US" altLang="zh-CN" dirty="0"/>
              <a:t>(contrast) = Imax/</a:t>
            </a:r>
            <a:r>
              <a:rPr lang="en-US" altLang="zh-CN" dirty="0" err="1"/>
              <a:t>Imin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629" y="2733676"/>
            <a:ext cx="3279775" cy="346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234" y="3800475"/>
            <a:ext cx="1014412" cy="282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476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968" y="1507285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图像格式示例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图像获取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图像采样与量化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空间分辨率与灰度分辨率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像素间的基本关系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图像处理的基本数学工具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彩色图像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81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图像的空间分辨率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900"/>
            <a:ext cx="3892296" cy="5066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40" y="5369699"/>
            <a:ext cx="4127500" cy="80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987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图像的灰度分辨率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" y="1526381"/>
            <a:ext cx="3899688" cy="378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620" y="1610201"/>
            <a:ext cx="3831290" cy="3700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209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图像插值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FC9730B-0F60-4E6E-859E-2B01277D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443"/>
            <a:ext cx="2976301" cy="2813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CE8BF6-4F66-422A-83FB-A9232DBCC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89" y="1736550"/>
            <a:ext cx="5837794" cy="38880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84537AC-C80B-4E7F-81E7-DD2D96EAA749}"/>
              </a:ext>
            </a:extLst>
          </p:cNvPr>
          <p:cNvSpPr/>
          <p:nvPr/>
        </p:nvSpPr>
        <p:spPr>
          <a:xfrm>
            <a:off x="128209" y="5974890"/>
            <a:ext cx="7177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https://en.wikipedia.org/wiki/Bilinear_interpolation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2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71500"/>
            <a:ext cx="8229600" cy="54864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600" dirty="0"/>
              <a:t>内容提纲</a:t>
            </a:r>
            <a:endParaRPr lang="en-US" sz="26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968" y="1507285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rgbClr val="000099"/>
                </a:solidFill>
              </a:rPr>
              <a:t>图像格式示例</a:t>
            </a:r>
            <a:endParaRPr lang="en-US" altLang="zh-CN" sz="2400" dirty="0">
              <a:solidFill>
                <a:srgbClr val="000099"/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rgbClr val="000099"/>
                </a:solidFill>
              </a:rPr>
              <a:t>图像获取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rgbClr val="000099"/>
                </a:solidFill>
              </a:rPr>
              <a:t>图像采样与量化</a:t>
            </a:r>
            <a:endParaRPr lang="en-US" altLang="zh-CN" sz="2400" dirty="0">
              <a:solidFill>
                <a:srgbClr val="000099"/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空间分辨率与灰度分辨率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像素间的基本关系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图像处理的基本数学工具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彩色图像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51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968" y="1507285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图像格式示例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图像获取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图像采样与量化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空间分辨率与灰度分辨率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像素间的基本关系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图像处理的基本数学工具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彩色图像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02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87" y="1429569"/>
            <a:ext cx="5335420" cy="32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47" y="4997276"/>
            <a:ext cx="4138613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49326B9-04C0-49B9-9405-E31FCDFC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578"/>
            <a:ext cx="8229600" cy="548322"/>
          </a:xfrm>
        </p:spPr>
        <p:txBody>
          <a:bodyPr/>
          <a:lstStyle/>
          <a:p>
            <a:r>
              <a:rPr lang="zh-CN" altLang="en-US" dirty="0"/>
              <a:t>像素间的基本关系</a:t>
            </a:r>
          </a:p>
        </p:txBody>
      </p:sp>
    </p:spTree>
    <p:extLst>
      <p:ext uri="{BB962C8B-B14F-4D97-AF65-F5344CB8AC3E}">
        <p14:creationId xmlns:p14="http://schemas.microsoft.com/office/powerpoint/2010/main" val="4097818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968" y="1507285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图像格式示例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图像获取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图像采样与量化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空间分辨率与灰度分辨率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像素间的基本关系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图像处理的基本数学工具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彩色图像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37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图像的简单算数运算 </a:t>
            </a:r>
            <a:r>
              <a:rPr lang="en-US" altLang="zh-CN" dirty="0" smtClean="0"/>
              <a:t>(I)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124" y="1712912"/>
            <a:ext cx="4216400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12" y="1744662"/>
            <a:ext cx="982662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707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图像的简单算数运算 </a:t>
            </a:r>
            <a:r>
              <a:rPr lang="en-US" altLang="zh-CN" dirty="0"/>
              <a:t>(</a:t>
            </a:r>
            <a:r>
              <a:rPr lang="en-US" altLang="zh-CN" dirty="0" smtClean="0"/>
              <a:t>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879600"/>
            <a:ext cx="5853112" cy="307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07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00" y="1413326"/>
            <a:ext cx="5330607" cy="416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07" y="1413326"/>
            <a:ext cx="1185862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xmlns="" id="{365F0957-C351-4613-A716-47881B42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578"/>
            <a:ext cx="8229600" cy="548322"/>
          </a:xfrm>
        </p:spPr>
        <p:txBody>
          <a:bodyPr/>
          <a:lstStyle/>
          <a:p>
            <a:r>
              <a:rPr lang="zh-CN" altLang="en-US" dirty="0"/>
              <a:t>图像的集合与逻辑运算示例 </a:t>
            </a:r>
            <a:r>
              <a:rPr lang="en-US" altLang="zh-CN" dirty="0"/>
              <a:t>(I)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2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图像的集合与逻辑运算示例 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42" y="1302554"/>
            <a:ext cx="3838357" cy="492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97" y="1325567"/>
            <a:ext cx="1331950" cy="247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75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图像的几何变换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570" y="1258135"/>
            <a:ext cx="4773830" cy="480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3194"/>
            <a:ext cx="9144000" cy="567153"/>
          </a:xfrm>
        </p:spPr>
        <p:txBody>
          <a:bodyPr/>
          <a:lstStyle/>
          <a:p>
            <a:r>
              <a:rPr lang="zh-CN" altLang="en-US" dirty="0" smtClean="0"/>
              <a:t>图像变换分类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24" y="1342844"/>
            <a:ext cx="4193460" cy="4525963"/>
          </a:xfrm>
        </p:spPr>
        <p:txBody>
          <a:bodyPr/>
          <a:lstStyle/>
          <a:p>
            <a:r>
              <a:rPr lang="zh-CN" altLang="en-US" sz="2400" dirty="0" smtClean="0"/>
              <a:t>变换类型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000" dirty="0" smtClean="0">
                <a:solidFill>
                  <a:srgbClr val="009900"/>
                </a:solidFill>
              </a:rPr>
              <a:t>- </a:t>
            </a:r>
            <a:r>
              <a:rPr lang="zh-CN" altLang="en-US" sz="2000" dirty="0" smtClean="0">
                <a:solidFill>
                  <a:srgbClr val="009900"/>
                </a:solidFill>
              </a:rPr>
              <a:t>刚体（</a:t>
            </a:r>
            <a:r>
              <a:rPr lang="en-US" sz="2000" dirty="0" smtClean="0">
                <a:solidFill>
                  <a:srgbClr val="009900"/>
                </a:solidFill>
              </a:rPr>
              <a:t>rigid</a:t>
            </a:r>
            <a:r>
              <a:rPr lang="zh-CN" altLang="en-US" sz="2000" dirty="0" smtClean="0">
                <a:solidFill>
                  <a:srgbClr val="009900"/>
                </a:solidFill>
              </a:rPr>
              <a:t>）</a:t>
            </a:r>
            <a:r>
              <a:rPr lang="en-US" sz="2000" dirty="0" smtClean="0">
                <a:solidFill>
                  <a:srgbClr val="009900"/>
                </a:solidFill>
              </a:rPr>
              <a:t/>
            </a:r>
            <a:br>
              <a:rPr lang="en-US" sz="2000" dirty="0" smtClean="0">
                <a:solidFill>
                  <a:srgbClr val="009900"/>
                </a:solidFill>
              </a:rPr>
            </a:br>
            <a:r>
              <a:rPr lang="en-US" sz="2000" dirty="0" smtClean="0">
                <a:solidFill>
                  <a:srgbClr val="009900"/>
                </a:solidFill>
              </a:rPr>
              <a:t>	- </a:t>
            </a:r>
            <a:r>
              <a:rPr lang="zh-CN" altLang="en-US" sz="2000" dirty="0" smtClean="0">
                <a:solidFill>
                  <a:srgbClr val="009900"/>
                </a:solidFill>
              </a:rPr>
              <a:t>仿射 （</a:t>
            </a:r>
            <a:r>
              <a:rPr lang="en-US" sz="2000" dirty="0" smtClean="0">
                <a:solidFill>
                  <a:srgbClr val="009900"/>
                </a:solidFill>
              </a:rPr>
              <a:t>affine</a:t>
            </a:r>
            <a:r>
              <a:rPr lang="zh-CN" altLang="en-US" sz="2000" dirty="0" smtClean="0">
                <a:solidFill>
                  <a:srgbClr val="009900"/>
                </a:solidFill>
              </a:rPr>
              <a:t>）</a:t>
            </a:r>
            <a:r>
              <a:rPr lang="en-US" sz="2000" dirty="0" smtClean="0">
                <a:solidFill>
                  <a:srgbClr val="009900"/>
                </a:solidFill>
              </a:rPr>
              <a:t/>
            </a:r>
            <a:br>
              <a:rPr lang="en-US" sz="2000" dirty="0" smtClean="0">
                <a:solidFill>
                  <a:srgbClr val="009900"/>
                </a:solidFill>
              </a:rPr>
            </a:br>
            <a:r>
              <a:rPr lang="en-US" sz="2000" dirty="0" smtClean="0">
                <a:solidFill>
                  <a:srgbClr val="009900"/>
                </a:solidFill>
              </a:rPr>
              <a:t>	- </a:t>
            </a:r>
            <a:r>
              <a:rPr lang="zh-CN" altLang="en-US" sz="2000" dirty="0" smtClean="0">
                <a:solidFill>
                  <a:srgbClr val="009900"/>
                </a:solidFill>
              </a:rPr>
              <a:t>射影   （</a:t>
            </a:r>
            <a:r>
              <a:rPr lang="en-US" sz="2000" dirty="0" smtClean="0">
                <a:solidFill>
                  <a:srgbClr val="009900"/>
                </a:solidFill>
              </a:rPr>
              <a:t>projective</a:t>
            </a:r>
            <a:r>
              <a:rPr lang="zh-CN" altLang="en-US" sz="2000" dirty="0" smtClean="0">
                <a:solidFill>
                  <a:srgbClr val="009900"/>
                </a:solidFill>
              </a:rPr>
              <a:t>）</a:t>
            </a:r>
            <a:r>
              <a:rPr lang="en-US" sz="2000" dirty="0" smtClean="0">
                <a:solidFill>
                  <a:srgbClr val="009900"/>
                </a:solidFill>
              </a:rPr>
              <a:t/>
            </a:r>
            <a:br>
              <a:rPr lang="en-US" sz="2000" dirty="0" smtClean="0">
                <a:solidFill>
                  <a:srgbClr val="009900"/>
                </a:solidFill>
              </a:rPr>
            </a:br>
            <a:r>
              <a:rPr lang="en-US" sz="2000" dirty="0" smtClean="0">
                <a:solidFill>
                  <a:srgbClr val="009900"/>
                </a:solidFill>
              </a:rPr>
              <a:t>	- </a:t>
            </a:r>
            <a:r>
              <a:rPr lang="zh-CN" altLang="en-US" sz="2000" dirty="0" smtClean="0">
                <a:solidFill>
                  <a:srgbClr val="009900"/>
                </a:solidFill>
              </a:rPr>
              <a:t>分布式 （</a:t>
            </a:r>
            <a:r>
              <a:rPr lang="en-US" sz="2000" dirty="0" smtClean="0">
                <a:solidFill>
                  <a:srgbClr val="009900"/>
                </a:solidFill>
              </a:rPr>
              <a:t>curved</a:t>
            </a:r>
            <a:r>
              <a:rPr lang="zh-CN" altLang="en-US" sz="2000" dirty="0" smtClean="0">
                <a:solidFill>
                  <a:srgbClr val="009900"/>
                </a:solidFill>
              </a:rPr>
              <a:t>）</a:t>
            </a:r>
            <a:endParaRPr lang="en-US" sz="2000" dirty="0" smtClean="0">
              <a:solidFill>
                <a:srgbClr val="009900"/>
              </a:solidFill>
            </a:endParaRPr>
          </a:p>
          <a:p>
            <a:endParaRPr lang="en-US" sz="2400" dirty="0"/>
          </a:p>
          <a:p>
            <a:r>
              <a:rPr lang="zh-CN" altLang="en-US" sz="2400" dirty="0" smtClean="0"/>
              <a:t>变换域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000" dirty="0" smtClean="0">
                <a:solidFill>
                  <a:srgbClr val="009900"/>
                </a:solidFill>
              </a:rPr>
              <a:t>- </a:t>
            </a:r>
            <a:r>
              <a:rPr lang="zh-CN" altLang="en-US" sz="2000" dirty="0" smtClean="0">
                <a:solidFill>
                  <a:srgbClr val="009900"/>
                </a:solidFill>
              </a:rPr>
              <a:t>局部</a:t>
            </a:r>
            <a:r>
              <a:rPr lang="en-US" sz="2000" dirty="0" smtClean="0">
                <a:solidFill>
                  <a:srgbClr val="009900"/>
                </a:solidFill>
              </a:rPr>
              <a:t> </a:t>
            </a:r>
            <a:br>
              <a:rPr lang="en-US" sz="2000" dirty="0" smtClean="0">
                <a:solidFill>
                  <a:srgbClr val="009900"/>
                </a:solidFill>
              </a:rPr>
            </a:br>
            <a:r>
              <a:rPr lang="en-US" sz="2000" dirty="0" smtClean="0">
                <a:solidFill>
                  <a:srgbClr val="009900"/>
                </a:solidFill>
              </a:rPr>
              <a:t>	- </a:t>
            </a:r>
            <a:r>
              <a:rPr lang="zh-CN" altLang="en-US" sz="2000" dirty="0" smtClean="0">
                <a:solidFill>
                  <a:srgbClr val="009900"/>
                </a:solidFill>
              </a:rPr>
              <a:t>全局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18" y="1764582"/>
            <a:ext cx="4467282" cy="368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9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线性算子的基本概念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588"/>
            <a:ext cx="9144000" cy="181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15" y="3004983"/>
            <a:ext cx="11049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119352"/>
              </p:ext>
            </p:extLst>
          </p:nvPr>
        </p:nvGraphicFramePr>
        <p:xfrm>
          <a:off x="259722" y="4152025"/>
          <a:ext cx="2940678" cy="598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Equation" r:id="rId5" imgW="1371600" imgH="279360" progId="Equation.DSMT4">
                  <p:embed/>
                </p:oleObj>
              </mc:Choice>
              <mc:Fallback>
                <p:oleObj name="Equation" r:id="rId5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722" y="4152025"/>
                        <a:ext cx="2940678" cy="598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56543"/>
              </p:ext>
            </p:extLst>
          </p:nvPr>
        </p:nvGraphicFramePr>
        <p:xfrm>
          <a:off x="259722" y="4766198"/>
          <a:ext cx="7705393" cy="111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Equation" r:id="rId7" imgW="3682800" imgH="533160" progId="Equation.DSMT4">
                  <p:embed/>
                </p:oleObj>
              </mc:Choice>
              <mc:Fallback>
                <p:oleObj name="Equation" r:id="rId7" imgW="368280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722" y="4766198"/>
                        <a:ext cx="7705393" cy="1115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2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968" y="1507285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rgbClr val="000099"/>
                </a:solidFill>
              </a:rPr>
              <a:t>图像格式示例</a:t>
            </a:r>
            <a:endParaRPr lang="en-US" altLang="zh-CN" sz="2400" dirty="0">
              <a:solidFill>
                <a:srgbClr val="000099"/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图像获取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图像采样与量化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空间分辨率与灰度分辨率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像素间的基本关系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图像处理的基本数学工具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彩色图像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45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968" y="1507285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图像格式示例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图像获取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图像采样与量化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空间分辨率与灰度分辨率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像素间的基本关系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图像处理的基本数学工具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彩色图像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3289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色彩的基本概念 </a:t>
            </a:r>
            <a:r>
              <a:rPr lang="en-US" altLang="zh-CN" dirty="0"/>
              <a:t>(I)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54" y="1566550"/>
            <a:ext cx="434498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64" y="1588293"/>
            <a:ext cx="1179513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3751957"/>
            <a:ext cx="6067425" cy="153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7" y="5672832"/>
            <a:ext cx="55562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93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色彩的基本概念 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597685" cy="4525963"/>
          </a:xfrm>
        </p:spPr>
        <p:txBody>
          <a:bodyPr/>
          <a:lstStyle/>
          <a:p>
            <a:r>
              <a:rPr lang="zh-CN" altLang="en-US" dirty="0"/>
              <a:t>人类的锥状感光细胞中</a:t>
            </a:r>
            <a:r>
              <a:rPr lang="en-US" altLang="zh-CN" dirty="0"/>
              <a:t>65%</a:t>
            </a:r>
            <a:r>
              <a:rPr lang="zh-CN" altLang="en-US" dirty="0"/>
              <a:t>对于红色敏感，</a:t>
            </a:r>
            <a:r>
              <a:rPr lang="en-US" altLang="zh-CN" dirty="0"/>
              <a:t>33%</a:t>
            </a:r>
            <a:r>
              <a:rPr lang="zh-CN" altLang="en-US" dirty="0"/>
              <a:t>对于绿色敏感，只有</a:t>
            </a:r>
            <a:r>
              <a:rPr lang="en-US" altLang="zh-CN" dirty="0"/>
              <a:t>2%</a:t>
            </a:r>
            <a:r>
              <a:rPr lang="zh-CN" altLang="en-US" dirty="0"/>
              <a:t>对于蓝色敏感。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国际照明委员会定义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蓝 </a:t>
            </a:r>
            <a:r>
              <a:rPr lang="en-US" altLang="zh-CN" dirty="0"/>
              <a:t>= 435.8 nm</a:t>
            </a:r>
            <a:br>
              <a:rPr lang="en-US" altLang="zh-CN" dirty="0"/>
            </a:br>
            <a:r>
              <a:rPr lang="zh-CN" altLang="en-US" dirty="0">
                <a:solidFill>
                  <a:srgbClr val="009900"/>
                </a:solidFill>
              </a:rPr>
              <a:t>绿 </a:t>
            </a:r>
            <a:r>
              <a:rPr lang="en-US" altLang="zh-CN" dirty="0">
                <a:solidFill>
                  <a:srgbClr val="009900"/>
                </a:solidFill>
              </a:rPr>
              <a:t>= 546.1 nm</a:t>
            </a:r>
            <a:br>
              <a:rPr lang="en-US" altLang="zh-CN" dirty="0">
                <a:solidFill>
                  <a:srgbClr val="009900"/>
                </a:solidFill>
              </a:rPr>
            </a:br>
            <a:r>
              <a:rPr lang="zh-CN" altLang="en-US" dirty="0">
                <a:solidFill>
                  <a:srgbClr val="FF0000"/>
                </a:solidFill>
              </a:rPr>
              <a:t>红 </a:t>
            </a:r>
            <a:r>
              <a:rPr lang="en-US" altLang="zh-CN" dirty="0">
                <a:solidFill>
                  <a:srgbClr val="FF0000"/>
                </a:solidFill>
              </a:rPr>
              <a:t>= 700    nm 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1363895"/>
            <a:ext cx="43084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80" y="5172396"/>
            <a:ext cx="1084263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052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不同颜色的组合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385335" cy="4525963"/>
          </a:xfrm>
        </p:spPr>
        <p:txBody>
          <a:bodyPr/>
          <a:lstStyle/>
          <a:p>
            <a:r>
              <a:rPr lang="zh-CN" altLang="en-US" dirty="0" smtClean="0"/>
              <a:t>光的原色与二次色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颜料的原色与二次色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三色值系数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x = X/(X+Y+Z)</a:t>
            </a:r>
            <a:br>
              <a:rPr lang="en-US" altLang="zh-CN" dirty="0" smtClean="0"/>
            </a:br>
            <a:r>
              <a:rPr lang="en-US" altLang="zh-CN" dirty="0" smtClean="0"/>
              <a:t>   y = Y/(X+Y+Z)</a:t>
            </a:r>
            <a:br>
              <a:rPr lang="en-US" altLang="zh-CN" dirty="0" smtClean="0"/>
            </a:br>
            <a:r>
              <a:rPr lang="en-US" altLang="zh-CN" dirty="0" smtClean="0"/>
              <a:t>   z = Z/(X+Y+Z)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61" y="1454150"/>
            <a:ext cx="3079750" cy="467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636" y="1452563"/>
            <a:ext cx="1106488" cy="190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7501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彩色模型</a:t>
            </a:r>
            <a:r>
              <a:rPr lang="en-US" altLang="zh-CN" dirty="0"/>
              <a:t>(I): RGB</a:t>
            </a:r>
            <a:r>
              <a:rPr lang="zh-CN" altLang="en-US" dirty="0"/>
              <a:t>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705" y="3026070"/>
            <a:ext cx="24352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12" y="3026070"/>
            <a:ext cx="11318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2" y="2863684"/>
            <a:ext cx="3260725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76" y="2919708"/>
            <a:ext cx="962025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385335" cy="4525963"/>
          </a:xfrm>
        </p:spPr>
        <p:txBody>
          <a:bodyPr/>
          <a:lstStyle/>
          <a:p>
            <a:r>
              <a:rPr lang="en-US" altLang="zh-CN" dirty="0" smtClean="0"/>
              <a:t>(2</a:t>
            </a:r>
            <a:r>
              <a:rPr lang="en-US" altLang="zh-CN" baseline="30000" dirty="0" smtClean="0"/>
              <a:t>8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 = 16,777,216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60786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714500"/>
            <a:ext cx="4535487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291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CMY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CMYK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5" name="内容占位符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870400"/>
              </p:ext>
            </p:extLst>
          </p:nvPr>
        </p:nvGraphicFramePr>
        <p:xfrm>
          <a:off x="962025" y="1398182"/>
          <a:ext cx="2717543" cy="19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Equation" r:id="rId3" imgW="990360" imgH="711000" progId="Equation.DSMT4">
                  <p:embed/>
                </p:oleObj>
              </mc:Choice>
              <mc:Fallback>
                <p:oleObj name="Equation" r:id="rId3" imgW="9903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2025" y="1398182"/>
                        <a:ext cx="2717543" cy="1951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47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HSI 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3030279" cy="4525963"/>
          </a:xfrm>
        </p:spPr>
        <p:txBody>
          <a:bodyPr/>
          <a:lstStyle/>
          <a:p>
            <a:r>
              <a:rPr lang="en-US" altLang="zh-CN" dirty="0" smtClean="0"/>
              <a:t>H: </a:t>
            </a:r>
            <a:r>
              <a:rPr lang="zh-CN" altLang="en-US" dirty="0" smtClean="0"/>
              <a:t>色调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smtClean="0">
                <a:solidFill>
                  <a:srgbClr val="009900"/>
                </a:solidFill>
              </a:rPr>
              <a:t>- </a:t>
            </a:r>
            <a:r>
              <a:rPr lang="zh-CN" altLang="en-US" dirty="0" smtClean="0">
                <a:solidFill>
                  <a:srgbClr val="009900"/>
                </a:solidFill>
              </a:rPr>
              <a:t>纯度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S: </a:t>
            </a:r>
            <a:r>
              <a:rPr lang="zh-CN" altLang="en-US" dirty="0" smtClean="0"/>
              <a:t>饱和度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>
                <a:solidFill>
                  <a:srgbClr val="009900"/>
                </a:solidFill>
              </a:rPr>
              <a:t>   - </a:t>
            </a:r>
            <a:r>
              <a:rPr lang="zh-CN" altLang="en-US" dirty="0" smtClean="0">
                <a:solidFill>
                  <a:srgbClr val="009900"/>
                </a:solidFill>
              </a:rPr>
              <a:t>白色的稀释度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endParaRPr lang="en-US" altLang="zh-CN" dirty="0"/>
          </a:p>
          <a:p>
            <a:r>
              <a:rPr lang="en-US" altLang="zh-CN" dirty="0" smtClean="0"/>
              <a:t>I:  </a:t>
            </a:r>
            <a:r>
              <a:rPr lang="zh-CN" altLang="en-US" dirty="0"/>
              <a:t>强度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78" y="1353408"/>
            <a:ext cx="5348434" cy="501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923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灰度图像转换为伪彩色图像 </a:t>
            </a:r>
            <a:r>
              <a:rPr lang="en-US" altLang="zh-CN" dirty="0"/>
              <a:t>(I)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616379"/>
            <a:ext cx="4019550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97" y="1616379"/>
            <a:ext cx="3792537" cy="394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171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灰度图像转换为伪彩色图像 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766888"/>
            <a:ext cx="4495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4814888"/>
            <a:ext cx="613727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833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F5BB-7EA4-421E-86A6-E3F0ECC91F42}" type="slidenum">
              <a:rPr lang="en-US"/>
              <a:pPr/>
              <a:t>5</a:t>
            </a:fld>
            <a:endParaRPr lang="en-US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82644"/>
            <a:ext cx="8229600" cy="557270"/>
          </a:xfrm>
          <a:noFill/>
          <a:ln/>
        </p:spPr>
        <p:txBody>
          <a:bodyPr/>
          <a:lstStyle/>
          <a:p>
            <a:r>
              <a:rPr lang="zh-CN" altLang="en-US" dirty="0"/>
              <a:t>图像格式示例</a:t>
            </a:r>
            <a:r>
              <a:rPr lang="en-US" dirty="0"/>
              <a:t>: PBM/PGM/PPM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340" y="1426518"/>
            <a:ext cx="6790888" cy="3122801"/>
          </a:xfrm>
          <a:noFill/>
          <a:ln/>
        </p:spPr>
        <p:txBody>
          <a:bodyPr/>
          <a:lstStyle/>
          <a:p>
            <a:r>
              <a:rPr lang="en-US" sz="2400" dirty="0"/>
              <a:t>PBM: portable bitmap format</a:t>
            </a:r>
          </a:p>
          <a:p>
            <a:r>
              <a:rPr lang="en-US" sz="2400" dirty="0"/>
              <a:t>PGM: portable </a:t>
            </a:r>
            <a:r>
              <a:rPr lang="en-US" sz="2400" dirty="0" err="1"/>
              <a:t>graymap</a:t>
            </a:r>
            <a:r>
              <a:rPr lang="en-US" sz="2400" dirty="0"/>
              <a:t> format</a:t>
            </a:r>
            <a:endParaRPr lang="en-US" sz="2400" i="1" dirty="0">
              <a:solidFill>
                <a:srgbClr val="009900"/>
              </a:solidFill>
            </a:endParaRPr>
          </a:p>
          <a:p>
            <a:r>
              <a:rPr lang="en-US" sz="2400" dirty="0"/>
              <a:t>PPM: portable </a:t>
            </a:r>
            <a:r>
              <a:rPr lang="en-US" sz="2400" dirty="0" err="1"/>
              <a:t>pixmap</a:t>
            </a:r>
            <a:r>
              <a:rPr lang="en-US" sz="2400" dirty="0"/>
              <a:t> format</a:t>
            </a:r>
            <a:endParaRPr lang="en-US" sz="2400" i="1" dirty="0">
              <a:solidFill>
                <a:srgbClr val="009900"/>
              </a:solidFill>
            </a:endParaRPr>
          </a:p>
          <a:p>
            <a:endParaRPr lang="en-US" sz="2400" i="1" dirty="0">
              <a:solidFill>
                <a:srgbClr val="009900"/>
              </a:solidFill>
            </a:endParaRPr>
          </a:p>
          <a:p>
            <a:pPr>
              <a:buFontTx/>
              <a:buNone/>
            </a:pPr>
            <a:endParaRPr lang="en-US" i="1" dirty="0">
              <a:solidFill>
                <a:srgbClr val="009900"/>
              </a:solidFill>
            </a:endParaRPr>
          </a:p>
          <a:p>
            <a:endParaRPr lang="en-US" i="1" dirty="0">
              <a:solidFill>
                <a:srgbClr val="00990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71600" y="3040220"/>
          <a:ext cx="6417735" cy="1920240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21392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92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6321">
                <a:tc>
                  <a:txBody>
                    <a:bodyPr/>
                    <a:lstStyle/>
                    <a:p>
                      <a:r>
                        <a:rPr lang="en-US" sz="1200" dirty="0"/>
                        <a:t>Magic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Encoding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321">
                <a:tc>
                  <a:txBody>
                    <a:bodyPr/>
                    <a:lstStyle/>
                    <a:p>
                      <a:r>
                        <a:rPr lang="en-US" sz="12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Portable bitmap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ASCII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6321">
                <a:tc>
                  <a:txBody>
                    <a:bodyPr/>
                    <a:lstStyle/>
                    <a:p>
                      <a:r>
                        <a:rPr lang="en-US" sz="12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Portable </a:t>
                      </a:r>
                      <a:r>
                        <a:rPr lang="en-US" sz="1200" dirty="0" err="1"/>
                        <a:t>graymap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ASCII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6321">
                <a:tc>
                  <a:txBody>
                    <a:bodyPr/>
                    <a:lstStyle/>
                    <a:p>
                      <a:r>
                        <a:rPr lang="en-US" sz="12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Portable </a:t>
                      </a:r>
                      <a:r>
                        <a:rPr lang="en-US" sz="1200" dirty="0" err="1"/>
                        <a:t>pixmap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ASCII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6321">
                <a:tc>
                  <a:txBody>
                    <a:bodyPr/>
                    <a:lstStyle/>
                    <a:p>
                      <a:r>
                        <a:rPr lang="en-US" sz="1200"/>
                        <a:t>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Portable bitmap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6321">
                <a:tc>
                  <a:txBody>
                    <a:bodyPr/>
                    <a:lstStyle/>
                    <a:p>
                      <a:r>
                        <a:rPr lang="en-US" sz="1200"/>
                        <a:t>P5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Portable </a:t>
                      </a:r>
                      <a:r>
                        <a:rPr lang="en-US" sz="1200" dirty="0" err="1"/>
                        <a:t>graymap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6321">
                <a:tc>
                  <a:txBody>
                    <a:bodyPr/>
                    <a:lstStyle/>
                    <a:p>
                      <a:r>
                        <a:rPr lang="en-US" sz="1200"/>
                        <a:t>P6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Portable pixmap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079067" y="6106124"/>
            <a:ext cx="30649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http://en.wikipedia.org/wiki/Netpbm_format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405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伪彩色多通道图像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1639888"/>
            <a:ext cx="2682875" cy="400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5764213"/>
            <a:ext cx="5002213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903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1863725"/>
            <a:ext cx="3614738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38" y="1882775"/>
            <a:ext cx="952500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彩色图像变换</a:t>
            </a:r>
            <a:endParaRPr lang="zh-CN" alt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20374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1644650"/>
            <a:ext cx="3481388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04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6127750"/>
            <a:ext cx="6518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彩色图像色调校正</a:t>
            </a:r>
            <a:endParaRPr lang="zh-CN" alt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39488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彩色图像处理示例 </a:t>
            </a:r>
            <a:r>
              <a:rPr lang="en-US" altLang="zh-CN" sz="2600" kern="0" dirty="0" smtClean="0"/>
              <a:t>(I)</a:t>
            </a:r>
            <a:endParaRPr lang="zh-CN" altLang="en-US" sz="2600" kern="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822450"/>
            <a:ext cx="3719513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1827213"/>
            <a:ext cx="966788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993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彩色图像处理示例 </a:t>
            </a:r>
            <a:r>
              <a:rPr lang="en-US" altLang="zh-CN" sz="2600" kern="0" dirty="0" smtClean="0"/>
              <a:t>(II)</a:t>
            </a:r>
            <a:endParaRPr lang="zh-CN" altLang="en-US" sz="2600" kern="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933575"/>
            <a:ext cx="6880225" cy="22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4324350"/>
            <a:ext cx="6457950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24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彩色图像处理示例 </a:t>
            </a:r>
            <a:r>
              <a:rPr lang="en-US" altLang="zh-CN" sz="2600" kern="0" dirty="0" smtClean="0"/>
              <a:t>(III)</a:t>
            </a:r>
            <a:endParaRPr lang="zh-CN" altLang="en-US" sz="2600" kern="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865313"/>
            <a:ext cx="67151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4137025"/>
            <a:ext cx="62071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080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彩色图像处理示例 </a:t>
            </a:r>
            <a:r>
              <a:rPr lang="en-US" altLang="zh-CN" sz="2600" kern="0" dirty="0" smtClean="0"/>
              <a:t>(IV)</a:t>
            </a:r>
            <a:endParaRPr lang="zh-CN" altLang="en-US" sz="2600" kern="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1833563"/>
            <a:ext cx="6831012" cy="226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4140200"/>
            <a:ext cx="600075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509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89EB30-6DF5-4EC2-920F-4F4CDF5128A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685800" y="2819400"/>
            <a:ext cx="790575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sz="4000" b="1">
                <a:solidFill>
                  <a:srgbClr val="FF3300"/>
                </a:solidFill>
                <a:ea typeface="宋体" pitchFamily="2" charset="-122"/>
                <a:cs typeface="Arial" charset="0"/>
              </a:rPr>
              <a:t>Questions?</a:t>
            </a:r>
            <a:endParaRPr lang="zh-CN" altLang="en-US" sz="4000" b="1">
              <a:solidFill>
                <a:srgbClr val="FF3300"/>
              </a:solidFill>
              <a:ea typeface="宋体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838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89EB30-6DF5-4EC2-920F-4F4CDF5128A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685800" y="2819400"/>
            <a:ext cx="790575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rgbClr val="FF3300"/>
                </a:solidFill>
                <a:ea typeface="宋体" pitchFamily="2" charset="-122"/>
                <a:cs typeface="Arial" charset="0"/>
              </a:rPr>
              <a:t>关于第一次编程作业的说明</a:t>
            </a:r>
          </a:p>
        </p:txBody>
      </p:sp>
    </p:spTree>
    <p:extLst>
      <p:ext uri="{BB962C8B-B14F-4D97-AF65-F5344CB8AC3E}">
        <p14:creationId xmlns:p14="http://schemas.microsoft.com/office/powerpoint/2010/main" val="3423518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Microscope as a Linear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280161"/>
            <a:ext cx="8229600" cy="624839"/>
          </a:xfrm>
        </p:spPr>
        <p:txBody>
          <a:bodyPr/>
          <a:lstStyle/>
          <a:p>
            <a:r>
              <a:rPr lang="en-US" sz="2400" dirty="0"/>
              <a:t>A light microscope can be considered as a linear system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A linear system satisfies the following two conditions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33CC33"/>
                </a:solidFill>
              </a:rPr>
              <a:t>- Homogeneity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33CC33"/>
                </a:solidFill>
              </a:rPr>
              <a:t>	- Additivity</a:t>
            </a:r>
          </a:p>
          <a:p>
            <a:pPr marL="0" indent="0">
              <a:buNone/>
            </a:pPr>
            <a:endParaRPr lang="en-US" sz="2400" dirty="0">
              <a:solidFill>
                <a:srgbClr val="33CC33"/>
              </a:solidFill>
            </a:endParaRPr>
          </a:p>
          <a:p>
            <a:r>
              <a:rPr lang="en-US" sz="2400" dirty="0" smtClean="0"/>
              <a:t>Homogeneity</a:t>
            </a:r>
            <a:endParaRPr lang="en-US" sz="2400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22599" y="3144520"/>
          <a:ext cx="2212077" cy="145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Equation" r:id="rId3" imgW="1117440" imgH="736560" progId="Equation.DSMT4">
                  <p:embed/>
                </p:oleObj>
              </mc:Choice>
              <mc:Fallback>
                <p:oleObj name="Equation" r:id="rId3" imgW="11174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2599" y="3144520"/>
                        <a:ext cx="2212077" cy="145796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697798" y="4696084"/>
          <a:ext cx="3592512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Equation" r:id="rId5" imgW="1815840" imgH="1015920" progId="Equation.DSMT4">
                  <p:embed/>
                </p:oleObj>
              </mc:Choice>
              <mc:Fallback>
                <p:oleObj name="Equation" r:id="rId5" imgW="181584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798" y="4696084"/>
                        <a:ext cx="3592512" cy="20113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70" y="5387340"/>
            <a:ext cx="857250" cy="853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633" y="5387340"/>
            <a:ext cx="886793" cy="853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85" y="2872740"/>
            <a:ext cx="857250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60" y="2669173"/>
            <a:ext cx="1266201" cy="12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4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F5BB-7EA4-421E-86A6-E3F0ECC91F42}" type="slidenum">
              <a:rPr lang="en-US"/>
              <a:pPr/>
              <a:t>6</a:t>
            </a:fld>
            <a:endParaRPr lang="en-US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6015"/>
            <a:ext cx="8229600" cy="557270"/>
          </a:xfrm>
          <a:noFill/>
          <a:ln/>
        </p:spPr>
        <p:txBody>
          <a:bodyPr/>
          <a:lstStyle/>
          <a:p>
            <a:r>
              <a:rPr lang="zh-CN" altLang="en-US" dirty="0"/>
              <a:t>例 </a:t>
            </a:r>
            <a:r>
              <a:rPr lang="en-US" altLang="zh-CN" dirty="0"/>
              <a:t>1</a:t>
            </a:r>
            <a:r>
              <a:rPr lang="en-US" dirty="0"/>
              <a:t>: PBM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00705" y="6050927"/>
            <a:ext cx="32935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http://en.wikipedia.org/wiki/Netpbm_format</a:t>
            </a:r>
            <a:r>
              <a:rPr lang="en-US" sz="1200" dirty="0"/>
              <a:t> 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74" y="2509130"/>
            <a:ext cx="3581401" cy="20330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4804003" y="3287549"/>
            <a:ext cx="1422400" cy="483309"/>
          </a:xfrm>
          <a:prstGeom prst="right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6825465" y="2204380"/>
            <a:ext cx="1676400" cy="2809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077200" y="2204380"/>
            <a:ext cx="214045" cy="2254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094483" y="4458984"/>
            <a:ext cx="982717" cy="254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25465" y="4225158"/>
            <a:ext cx="269018" cy="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72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Characterize a Linear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11442"/>
            <a:ext cx="8229600" cy="4525963"/>
          </a:xfrm>
        </p:spPr>
        <p:txBody>
          <a:bodyPr/>
          <a:lstStyle/>
          <a:p>
            <a:r>
              <a:rPr lang="en-US" sz="2400" dirty="0"/>
              <a:t>A linear system can be characterized by </a:t>
            </a:r>
          </a:p>
          <a:p>
            <a:pPr marL="0" indent="0">
              <a:buNone/>
            </a:pPr>
            <a:r>
              <a:rPr lang="en-US" sz="2400" dirty="0"/>
              <a:t>	- Impulse response</a:t>
            </a:r>
          </a:p>
          <a:p>
            <a:pPr marL="0" indent="0">
              <a:buNone/>
            </a:pPr>
            <a:r>
              <a:rPr lang="en-US" sz="2400" dirty="0"/>
              <a:t>	- Frequency response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Impulse response of a microscope: point spread function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Frequency response of a microscope: optical transfer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44273" y="3427529"/>
          <a:ext cx="7630895" cy="881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6" name="Equation" r:id="rId3" imgW="4178160" imgH="482400" progId="Equation.DSMT4">
                  <p:embed/>
                </p:oleObj>
              </mc:Choice>
              <mc:Fallback>
                <p:oleObj name="Equation" r:id="rId3" imgW="4178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4273" y="3427529"/>
                        <a:ext cx="7630895" cy="881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25692" y="5188686"/>
          <a:ext cx="667131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7" name="Equation" r:id="rId5" imgW="3924000" imgH="279360" progId="Equation.DSMT4">
                  <p:embed/>
                </p:oleObj>
              </mc:Choice>
              <mc:Fallback>
                <p:oleObj name="Equation" r:id="rId5" imgW="3924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692" y="5188686"/>
                        <a:ext cx="667131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5441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1D9E8-EA91-40F6-AA55-205875A59868}" type="slidenum">
              <a:rPr lang="en-US"/>
              <a:pPr/>
              <a:t>61</a:t>
            </a:fld>
            <a:endParaRPr lang="en-US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Airy Disk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7775"/>
            <a:ext cx="8229600" cy="4525963"/>
          </a:xfrm>
          <a:noFill/>
          <a:ln/>
        </p:spPr>
        <p:txBody>
          <a:bodyPr/>
          <a:lstStyle/>
          <a:p>
            <a:r>
              <a:rPr lang="en-US" sz="2400"/>
              <a:t>Airy (after George Biddell Airy) disk is the diffraction pattern of a point feature under a circular aperture. </a:t>
            </a:r>
          </a:p>
          <a:p>
            <a:endParaRPr lang="en-US" sz="2400"/>
          </a:p>
          <a:p>
            <a:r>
              <a:rPr lang="en-US" sz="2400"/>
              <a:t>It has the following form</a:t>
            </a:r>
            <a:br>
              <a:rPr lang="en-US" sz="2400"/>
            </a:br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Detailed derivation is given in </a:t>
            </a:r>
            <a:br>
              <a:rPr lang="en-US" sz="2400"/>
            </a:br>
            <a:r>
              <a:rPr lang="en-US" sz="2400"/>
              <a:t>	</a:t>
            </a:r>
            <a:r>
              <a:rPr lang="en-US" sz="2000">
                <a:solidFill>
                  <a:srgbClr val="009900"/>
                </a:solidFill>
              </a:rPr>
              <a:t>Born &amp; Wolf,  Principles of Optics, 7th ed., pp. 439-441.</a:t>
            </a:r>
            <a:r>
              <a:rPr lang="en-US" sz="2400"/>
              <a:t>  </a:t>
            </a:r>
            <a:br>
              <a:rPr lang="en-US" sz="2400"/>
            </a:br>
            <a:r>
              <a:rPr lang="en-US" sz="2400"/>
              <a:t>	</a:t>
            </a:r>
          </a:p>
        </p:txBody>
      </p:sp>
      <p:graphicFrame>
        <p:nvGraphicFramePr>
          <p:cNvPr id="501764" name="Object 4"/>
          <p:cNvGraphicFramePr>
            <a:graphicFrameLocks noChangeAspect="1"/>
          </p:cNvGraphicFramePr>
          <p:nvPr/>
        </p:nvGraphicFramePr>
        <p:xfrm>
          <a:off x="1831975" y="3155950"/>
          <a:ext cx="214471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4" imgW="927000" imgH="507960" progId="Equation.DSMT4">
                  <p:embed/>
                </p:oleObj>
              </mc:Choice>
              <mc:Fallback>
                <p:oleObj name="Equation" r:id="rId4" imgW="9270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975" y="3155950"/>
                        <a:ext cx="2144713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0" t="7442" r="978"/>
          <a:stretch>
            <a:fillRect/>
          </a:stretch>
        </p:blipFill>
        <p:spPr bwMode="auto">
          <a:xfrm>
            <a:off x="4529138" y="2247900"/>
            <a:ext cx="2786062" cy="226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66" name="Rectangle 6"/>
          <p:cNvSpPr>
            <a:spLocks noChangeArrowheads="1"/>
          </p:cNvSpPr>
          <p:nvPr/>
        </p:nvSpPr>
        <p:spPr bwMode="auto">
          <a:xfrm>
            <a:off x="952500" y="4324350"/>
            <a:ext cx="64008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i="1"/>
              <a:t>J</a:t>
            </a:r>
            <a:r>
              <a:rPr lang="en-US" i="1" baseline="-25000"/>
              <a:t>1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)</a:t>
            </a:r>
            <a:r>
              <a:rPr lang="en-US" i="1"/>
              <a:t> is a Bessel function of the first kind. </a:t>
            </a:r>
            <a:endParaRPr lang="en-US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9106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BA3312-AFF2-4766-8B9F-01D32711C870}" type="slidenum">
              <a:rPr lang="en-US"/>
              <a:pPr/>
              <a:t>62</a:t>
            </a:fld>
            <a:endParaRPr lang="en-US"/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48733" y="550863"/>
            <a:ext cx="8229600" cy="592137"/>
          </a:xfrm>
        </p:spPr>
        <p:txBody>
          <a:bodyPr/>
          <a:lstStyle/>
          <a:p>
            <a:r>
              <a:rPr lang="en-US" dirty="0"/>
              <a:t>Microscope Image Formation (I)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1239838"/>
          </a:xfrm>
        </p:spPr>
        <p:txBody>
          <a:bodyPr/>
          <a:lstStyle/>
          <a:p>
            <a:r>
              <a:rPr lang="en-US" sz="2800" dirty="0"/>
              <a:t>Microscope image formation can be modeled as a convolution with the PSF. </a:t>
            </a:r>
          </a:p>
        </p:txBody>
      </p:sp>
      <p:graphicFrame>
        <p:nvGraphicFramePr>
          <p:cNvPr id="499716" name="Object 4"/>
          <p:cNvGraphicFramePr>
            <a:graphicFrameLocks noChangeAspect="1"/>
          </p:cNvGraphicFramePr>
          <p:nvPr/>
        </p:nvGraphicFramePr>
        <p:xfrm>
          <a:off x="2333625" y="2397125"/>
          <a:ext cx="4402138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Equation" r:id="rId4" imgW="2514600" imgH="596880" progId="Equation.DSMT4">
                  <p:embed/>
                </p:oleObj>
              </mc:Choice>
              <mc:Fallback>
                <p:oleObj name="Equation" r:id="rId4" imgW="251460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2397125"/>
                        <a:ext cx="4402138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97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3852863"/>
            <a:ext cx="38957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9718" name="Rectangle 6"/>
          <p:cNvSpPr>
            <a:spLocks noChangeArrowheads="1"/>
          </p:cNvSpPr>
          <p:nvPr/>
        </p:nvSpPr>
        <p:spPr bwMode="auto">
          <a:xfrm>
            <a:off x="1719263" y="5945188"/>
            <a:ext cx="5827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/>
              <a:t>http://micro.magnet.fsu.edu/primer/java/mtf/airydisksize/index.html</a:t>
            </a:r>
          </a:p>
        </p:txBody>
      </p:sp>
      <p:pic>
        <p:nvPicPr>
          <p:cNvPr id="6157" name="Picture 13" descr="See the source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801937"/>
            <a:ext cx="14287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11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4C45-3976-4C5D-B1EC-47D692AEED87}" type="slidenum">
              <a:rPr lang="en-US"/>
              <a:pPr/>
              <a:t>63</a:t>
            </a:fld>
            <a:endParaRPr lang="en-US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0266" y="559330"/>
            <a:ext cx="8229600" cy="575204"/>
          </a:xfrm>
        </p:spPr>
        <p:txBody>
          <a:bodyPr/>
          <a:lstStyle/>
          <a:p>
            <a:r>
              <a:rPr lang="en-US" dirty="0"/>
              <a:t>Microscope Image Formation (II)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425" y="1247775"/>
            <a:ext cx="8229600" cy="2163763"/>
          </a:xfrm>
        </p:spPr>
        <p:txBody>
          <a:bodyPr/>
          <a:lstStyle/>
          <a:p>
            <a:r>
              <a:rPr lang="en-US" sz="2400"/>
              <a:t>The impulse response of the microscope is called its point spread function (PSF).</a:t>
            </a:r>
          </a:p>
          <a:p>
            <a:endParaRPr lang="en-US" sz="2400"/>
          </a:p>
          <a:p>
            <a:r>
              <a:rPr lang="en-US" sz="2400"/>
              <a:t>The transfer function of a microscope is called its optical transfer function (OTF).  </a:t>
            </a:r>
          </a:p>
          <a:p>
            <a:endParaRPr lang="en-US" sz="2400"/>
          </a:p>
          <a:p>
            <a:r>
              <a:rPr lang="en-US" sz="2400"/>
              <a:t>The PSF has the shape of an Airy Disk.</a:t>
            </a:r>
          </a:p>
          <a:p>
            <a:endParaRPr lang="en-US" sz="2400"/>
          </a:p>
        </p:txBody>
      </p:sp>
      <p:pic>
        <p:nvPicPr>
          <p:cNvPr id="4976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4348163"/>
            <a:ext cx="38957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78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BBDD6-8E1C-40A3-A284-8C9DF3F98525}" type="slidenum">
              <a:rPr lang="en-US"/>
              <a:pPr/>
              <a:t>64</a:t>
            </a:fld>
            <a:endParaRPr lang="en-US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606975"/>
            <a:ext cx="8229600" cy="527559"/>
          </a:xfrm>
          <a:noFill/>
          <a:ln/>
        </p:spPr>
        <p:txBody>
          <a:bodyPr/>
          <a:lstStyle/>
          <a:p>
            <a:r>
              <a:rPr lang="en-US" dirty="0"/>
              <a:t>Numerical Aperture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85875"/>
            <a:ext cx="4410075" cy="4525963"/>
          </a:xfrm>
          <a:noFill/>
          <a:ln/>
        </p:spPr>
        <p:txBody>
          <a:bodyPr/>
          <a:lstStyle/>
          <a:p>
            <a:r>
              <a:rPr lang="en-US" sz="2400" dirty="0"/>
              <a:t>Numerical aperture (NA) determines microscope resolution and light collection power. </a:t>
            </a:r>
            <a:br>
              <a:rPr lang="en-US" sz="2400" dirty="0"/>
            </a:br>
            <a:r>
              <a:rPr lang="en-US" dirty="0"/>
              <a:t>	</a:t>
            </a:r>
          </a:p>
        </p:txBody>
      </p:sp>
      <p:pic>
        <p:nvPicPr>
          <p:cNvPr id="5038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1476375"/>
            <a:ext cx="35814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03813" name="Object 5"/>
          <p:cNvGraphicFramePr>
            <a:graphicFrameLocks noChangeAspect="1"/>
          </p:cNvGraphicFramePr>
          <p:nvPr/>
        </p:nvGraphicFramePr>
        <p:xfrm>
          <a:off x="2517775" y="3603625"/>
          <a:ext cx="24796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Equation" r:id="rId5" imgW="812520" imgH="203040" progId="Equation.DSMT4">
                  <p:embed/>
                </p:oleObj>
              </mc:Choice>
              <mc:Fallback>
                <p:oleObj name="Equation" r:id="rId5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3603625"/>
                        <a:ext cx="24796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2247900" y="4457700"/>
            <a:ext cx="45148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i="1"/>
              <a:t>n</a:t>
            </a:r>
            <a:r>
              <a:rPr lang="en-US"/>
              <a:t>: refractive index of the medium between </a:t>
            </a:r>
            <a:br>
              <a:rPr lang="en-US"/>
            </a:br>
            <a:r>
              <a:rPr lang="en-US"/>
              <a:t>    the lens and the specimen</a:t>
            </a:r>
          </a:p>
          <a:p>
            <a:endParaRPr lang="en-US"/>
          </a:p>
          <a:p>
            <a:r>
              <a:rPr lang="en-US" i="1">
                <a:sym typeface="Symbol" pitchFamily="18" charset="2"/>
              </a:rPr>
              <a:t></a:t>
            </a:r>
            <a:r>
              <a:rPr lang="en-US">
                <a:sym typeface="Symbol" pitchFamily="18" charset="2"/>
              </a:rPr>
              <a:t>: half of the angular aperture</a:t>
            </a:r>
          </a:p>
        </p:txBody>
      </p:sp>
    </p:spTree>
    <p:extLst>
      <p:ext uri="{BB962C8B-B14F-4D97-AF65-F5344CB8AC3E}">
        <p14:creationId xmlns:p14="http://schemas.microsoft.com/office/powerpoint/2010/main" val="2245044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3C90F-9347-4EB1-8BF9-5F70AC9BFFAA}" type="slidenum">
              <a:rPr lang="en-US"/>
              <a:pPr/>
              <a:t>65</a:t>
            </a:fld>
            <a:endParaRPr lang="en-US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83059"/>
            <a:ext cx="8229600" cy="772413"/>
          </a:xfrm>
          <a:noFill/>
          <a:ln/>
        </p:spPr>
        <p:txBody>
          <a:bodyPr/>
          <a:lstStyle/>
          <a:p>
            <a:r>
              <a:rPr lang="en-US" sz="2400" dirty="0"/>
              <a:t>Different Definition of Light Microscopy Resolution Limit (Demo)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2400" dirty="0"/>
              <a:t>Rayleigh limit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Sparrow limit</a:t>
            </a: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1247775" y="5049838"/>
            <a:ext cx="6716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http://www.microscopy.fsu.edu/primer/java/imageformation/rayleighdisks/index.html</a:t>
            </a:r>
          </a:p>
        </p:txBody>
      </p:sp>
      <p:graphicFrame>
        <p:nvGraphicFramePr>
          <p:cNvPr id="485386" name="Object 10"/>
          <p:cNvGraphicFramePr>
            <a:graphicFrameLocks noChangeAspect="1"/>
          </p:cNvGraphicFramePr>
          <p:nvPr/>
        </p:nvGraphicFramePr>
        <p:xfrm>
          <a:off x="3819525" y="1489075"/>
          <a:ext cx="16986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2" name="Equation" r:id="rId4" imgW="685800" imgH="393480" progId="Equation.DSMT4">
                  <p:embed/>
                </p:oleObj>
              </mc:Choice>
              <mc:Fallback>
                <p:oleObj name="Equation" r:id="rId4" imgW="685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525" y="1489075"/>
                        <a:ext cx="16986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538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1328738"/>
            <a:ext cx="2024063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5388" name="Object 12"/>
          <p:cNvGraphicFramePr>
            <a:graphicFrameLocks noChangeAspect="1"/>
          </p:cNvGraphicFramePr>
          <p:nvPr/>
        </p:nvGraphicFramePr>
        <p:xfrm>
          <a:off x="3910013" y="3690938"/>
          <a:ext cx="17303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3" name="Equation" r:id="rId7" imgW="698400" imgH="393480" progId="Equation.DSMT4">
                  <p:embed/>
                </p:oleObj>
              </mc:Choice>
              <mc:Fallback>
                <p:oleObj name="Equation" r:id="rId7" imgW="6984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3690938"/>
                        <a:ext cx="173037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37287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BB456-54FE-42EE-AFBF-B1642B72179E}" type="slidenum">
              <a:rPr lang="en-US"/>
              <a:pPr/>
              <a:t>66</a:t>
            </a:fld>
            <a:endParaRPr lang="en-US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High Resolution Microscopy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01346"/>
            <a:ext cx="8229600" cy="4291442"/>
          </a:xfrm>
        </p:spPr>
        <p:txBody>
          <a:bodyPr/>
          <a:lstStyle/>
          <a:p>
            <a:r>
              <a:rPr lang="en-US" sz="2400" dirty="0"/>
              <a:t>Size of cellular features are typically on the scale of a micron or smaller. </a:t>
            </a:r>
          </a:p>
          <a:p>
            <a:endParaRPr lang="en-US" sz="2400" dirty="0"/>
          </a:p>
          <a:p>
            <a:r>
              <a:rPr lang="en-US" sz="2400" dirty="0"/>
              <a:t>To resolve such features require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2000" dirty="0"/>
              <a:t>	</a:t>
            </a:r>
            <a:r>
              <a:rPr lang="en-US" sz="2000" dirty="0">
                <a:solidFill>
                  <a:srgbClr val="009900"/>
                </a:solidFill>
              </a:rPr>
              <a:t>- Shorter wavelength (electron microscopy)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	- High numerical aperture (resolution)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 	- High magnification (spatial sampling)</a:t>
            </a:r>
          </a:p>
          <a:p>
            <a:pPr>
              <a:buFontTx/>
              <a:buNone/>
            </a:pPr>
            <a:endParaRPr lang="en-US" sz="2000" dirty="0">
              <a:solidFill>
                <a:srgbClr val="009900"/>
              </a:solidFill>
            </a:endParaRPr>
          </a:p>
          <a:p>
            <a:pPr>
              <a:buFontTx/>
              <a:buNone/>
            </a:pPr>
            <a:r>
              <a:rPr lang="en-US" sz="2400" dirty="0">
                <a:solidFill>
                  <a:srgbClr val="009900"/>
                </a:solidFill>
              </a:rPr>
              <a:t/>
            </a: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	</a:t>
            </a:r>
          </a:p>
        </p:txBody>
      </p:sp>
      <p:graphicFrame>
        <p:nvGraphicFramePr>
          <p:cNvPr id="479236" name="Object 4"/>
          <p:cNvGraphicFramePr>
            <a:graphicFrameLocks noChangeAspect="1"/>
          </p:cNvGraphicFramePr>
          <p:nvPr/>
        </p:nvGraphicFramePr>
        <p:xfrm>
          <a:off x="6496050" y="3070225"/>
          <a:ext cx="16986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Equation" r:id="rId4" imgW="685800" imgH="393480" progId="Equation.DSMT4">
                  <p:embed/>
                </p:oleObj>
              </mc:Choice>
              <mc:Fallback>
                <p:oleObj name="Equation" r:id="rId4" imgW="685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050" y="3070225"/>
                        <a:ext cx="16986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110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F5BB-7EA4-421E-86A6-E3F0ECC91F42}" type="slidenum">
              <a:rPr lang="en-US"/>
              <a:pPr/>
              <a:t>7</a:t>
            </a:fld>
            <a:endParaRPr lang="en-US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48887" y="566015"/>
            <a:ext cx="8229600" cy="557270"/>
          </a:xfrm>
          <a:noFill/>
          <a:ln/>
        </p:spPr>
        <p:txBody>
          <a:bodyPr/>
          <a:lstStyle/>
          <a:p>
            <a:r>
              <a:rPr lang="zh-CN" altLang="en-US" dirty="0"/>
              <a:t>例 </a:t>
            </a:r>
            <a:r>
              <a:rPr lang="en-US" altLang="zh-CN" dirty="0"/>
              <a:t>2</a:t>
            </a:r>
            <a:r>
              <a:rPr lang="en-US" dirty="0"/>
              <a:t>: PGM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0467" y="6095236"/>
            <a:ext cx="32935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http://en.wikipedia.org/wiki/Netpbm_format</a:t>
            </a:r>
            <a:r>
              <a:rPr lang="en-US" sz="1200" dirty="0"/>
              <a:t> </a:t>
            </a: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73" y="1311156"/>
            <a:ext cx="5313659" cy="162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05" y="4546174"/>
            <a:ext cx="3497561" cy="101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3633902" y="3529203"/>
            <a:ext cx="1422400" cy="483309"/>
          </a:xfrm>
          <a:prstGeom prst="rightArrow">
            <a:avLst/>
          </a:prstGeom>
          <a:solidFill>
            <a:srgbClr val="33CC33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2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F5BB-7EA4-421E-86A6-E3F0ECC91F42}" type="slidenum">
              <a:rPr lang="en-US"/>
              <a:pPr/>
              <a:t>8</a:t>
            </a:fld>
            <a:endParaRPr lang="en-US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390"/>
            <a:ext cx="8229600" cy="557270"/>
          </a:xfrm>
          <a:noFill/>
          <a:ln/>
        </p:spPr>
        <p:txBody>
          <a:bodyPr/>
          <a:lstStyle/>
          <a:p>
            <a:r>
              <a:rPr lang="zh-CN" altLang="en-US" dirty="0"/>
              <a:t>例 </a:t>
            </a:r>
            <a:r>
              <a:rPr lang="en-US" altLang="zh-CN" dirty="0"/>
              <a:t>3</a:t>
            </a:r>
            <a:r>
              <a:rPr lang="en-US" dirty="0"/>
              <a:t>: PPM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0467" y="6095236"/>
            <a:ext cx="32935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http://en.wikipedia.org/wiki/Netpbm_format</a:t>
            </a:r>
            <a:r>
              <a:rPr lang="en-US" sz="1200" dirty="0"/>
              <a:t> 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239898" y="3529203"/>
            <a:ext cx="1422400" cy="483309"/>
          </a:xfrm>
          <a:prstGeom prst="rightArrow">
            <a:avLst/>
          </a:prstGeom>
          <a:solidFill>
            <a:srgbClr val="33CC33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53" y="4633535"/>
            <a:ext cx="3277014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10" y="1461559"/>
            <a:ext cx="62865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90910" y="2381250"/>
            <a:ext cx="1285875" cy="44238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29185" y="2381250"/>
            <a:ext cx="1285875" cy="44238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19360" y="2395009"/>
            <a:ext cx="1285875" cy="44238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7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F5BB-7EA4-421E-86A6-E3F0ECC91F42}" type="slidenum">
              <a:rPr lang="en-US"/>
              <a:pPr/>
              <a:t>9</a:t>
            </a:fld>
            <a:endParaRPr lang="en-US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48733" y="559241"/>
            <a:ext cx="8229600" cy="557270"/>
          </a:xfrm>
          <a:noFill/>
          <a:ln/>
        </p:spPr>
        <p:txBody>
          <a:bodyPr/>
          <a:lstStyle/>
          <a:p>
            <a:r>
              <a:rPr lang="zh-CN" altLang="en-US" dirty="0"/>
              <a:t>文件格式示例：</a:t>
            </a:r>
            <a:r>
              <a:rPr lang="en-US" dirty="0"/>
              <a:t>TIFF</a:t>
            </a:r>
            <a:r>
              <a:rPr lang="en-US" altLang="zh-CN" dirty="0"/>
              <a:t>-</a:t>
            </a:r>
            <a:r>
              <a:rPr lang="en-US" dirty="0"/>
              <a:t>Tagged Image File Format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200" y="1468851"/>
            <a:ext cx="8576733" cy="3122801"/>
          </a:xfrm>
          <a:noFill/>
          <a:ln/>
        </p:spPr>
        <p:txBody>
          <a:bodyPr/>
          <a:lstStyle/>
          <a:p>
            <a:r>
              <a:rPr lang="en-US" sz="2400" dirty="0"/>
              <a:t>TIFF </a:t>
            </a:r>
            <a:r>
              <a:rPr lang="zh-CN" altLang="en-US" sz="2400" dirty="0"/>
              <a:t>是一种常用无损图像格式</a:t>
            </a:r>
            <a:endParaRPr lang="en-US" altLang="zh-CN" sz="2400" dirty="0"/>
          </a:p>
          <a:p>
            <a:pPr marL="360363" indent="0">
              <a:buNone/>
            </a:pPr>
            <a:r>
              <a:rPr lang="en-US" altLang="zh-CN" sz="1600" dirty="0">
                <a:hlinkClick r:id="rId3"/>
              </a:rPr>
              <a:t>https://www.adobe.io/open/standards/TIFF.html</a:t>
            </a:r>
            <a:r>
              <a:rPr lang="en-US" altLang="zh-CN" sz="1600" i="1" dirty="0">
                <a:solidFill>
                  <a:srgbClr val="009900"/>
                </a:solidFill>
              </a:rPr>
              <a:t/>
            </a:r>
            <a:br>
              <a:rPr lang="en-US" altLang="zh-CN" sz="1600" i="1" dirty="0">
                <a:solidFill>
                  <a:srgbClr val="009900"/>
                </a:solidFill>
              </a:rPr>
            </a:br>
            <a:r>
              <a:rPr lang="en-US" altLang="zh-CN" sz="1600" i="1" dirty="0">
                <a:solidFill>
                  <a:srgbClr val="009900"/>
                </a:solidFill>
              </a:rPr>
              <a:t/>
            </a:r>
            <a:br>
              <a:rPr lang="en-US" altLang="zh-CN" sz="1600" i="1" dirty="0">
                <a:solidFill>
                  <a:srgbClr val="009900"/>
                </a:solidFill>
              </a:rPr>
            </a:br>
            <a:r>
              <a:rPr lang="zh-CN" altLang="en-US" sz="2400" dirty="0"/>
              <a:t>最新版</a:t>
            </a:r>
            <a:r>
              <a:rPr lang="en-US" sz="2400" dirty="0"/>
              <a:t>: TIFF 6.0 (1992), TIFF Supplement 2 (2002)</a:t>
            </a:r>
          </a:p>
          <a:p>
            <a:pPr marL="360363" indent="0">
              <a:buNone/>
            </a:pPr>
            <a:endParaRPr lang="en-US" dirty="0"/>
          </a:p>
          <a:p>
            <a:pPr marL="360363"/>
            <a:r>
              <a:rPr lang="zh-CN" altLang="en-US" sz="2400" dirty="0"/>
              <a:t>其他常见的图像格式包括：</a:t>
            </a:r>
            <a:r>
              <a:rPr lang="en-US" altLang="zh-CN" sz="2400" dirty="0"/>
              <a:t>bmp, jpeg, gif, </a:t>
            </a:r>
            <a:r>
              <a:rPr lang="en-US" altLang="zh-CN" sz="2400" dirty="0" err="1"/>
              <a:t>png</a:t>
            </a:r>
            <a:r>
              <a:rPr lang="zh-CN" altLang="en-US" dirty="0"/>
              <a:t>等等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000" dirty="0">
                <a:hlinkClick r:id="rId4"/>
              </a:rPr>
              <a:t>https://helpx.adobe.com/hk_en/photoshop/using/file-formats.html</a:t>
            </a:r>
            <a:endParaRPr lang="en-US" altLang="zh-CN" sz="2000" dirty="0"/>
          </a:p>
          <a:p>
            <a:pPr marL="360363"/>
            <a:endParaRPr lang="en-US" altLang="zh-CN" sz="2000" dirty="0"/>
          </a:p>
          <a:p>
            <a:pPr marL="360363"/>
            <a:r>
              <a:rPr lang="zh-CN" altLang="en-US" sz="2400" dirty="0"/>
              <a:t>各种图像格式之间通常可以自由转换</a:t>
            </a:r>
            <a:endParaRPr lang="en-US" altLang="zh-CN" sz="2400" dirty="0"/>
          </a:p>
          <a:p>
            <a:pPr marL="360363"/>
            <a:endParaRPr lang="en-US" dirty="0"/>
          </a:p>
          <a:p>
            <a:pPr marL="360363"/>
            <a:r>
              <a:rPr lang="zh-CN" altLang="en-US" sz="2400" dirty="0"/>
              <a:t>实际应用中</a:t>
            </a:r>
            <a:r>
              <a:rPr lang="zh-CN" altLang="en-US" dirty="0"/>
              <a:t>经常连带存储关于成像条件的</a:t>
            </a:r>
            <a:r>
              <a:rPr lang="en-US" altLang="zh-CN" sz="2400" dirty="0"/>
              <a:t>metadata(</a:t>
            </a:r>
            <a:r>
              <a:rPr lang="zh-CN" altLang="en-US" sz="2400" dirty="0"/>
              <a:t>元数据</a:t>
            </a:r>
            <a:r>
              <a:rPr lang="en-US" altLang="zh-CN" sz="2400" dirty="0"/>
              <a:t>)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88585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9694</TotalTime>
  <Words>2413</Words>
  <Application>Microsoft Office PowerPoint</Application>
  <PresentationFormat>全屏显示(4:3)</PresentationFormat>
  <Paragraphs>427</Paragraphs>
  <Slides>66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73" baseType="lpstr">
      <vt:lpstr>宋体</vt:lpstr>
      <vt:lpstr>Arial</vt:lpstr>
      <vt:lpstr>Symbol</vt:lpstr>
      <vt:lpstr>Tahoma</vt:lpstr>
      <vt:lpstr>Default Design</vt:lpstr>
      <vt:lpstr>Equation</vt:lpstr>
      <vt:lpstr>MathType 6.0 Equation</vt:lpstr>
      <vt:lpstr>081100M01002H   图像处理与分析   第二讲: 视觉与图像 (II)   成像与采样，彩色图像，数字图像处理的基本概念</vt:lpstr>
      <vt:lpstr>第一讲：部分代表性提问与回答</vt:lpstr>
      <vt:lpstr>内容提纲</vt:lpstr>
      <vt:lpstr>PowerPoint 演示文稿</vt:lpstr>
      <vt:lpstr>图像格式示例: PBM/PGM/PPM</vt:lpstr>
      <vt:lpstr>例 1: PBM</vt:lpstr>
      <vt:lpstr>例 2: PGM</vt:lpstr>
      <vt:lpstr>例 3: PPM</vt:lpstr>
      <vt:lpstr>文件格式示例：TIFF-Tagged Image File Format</vt:lpstr>
      <vt:lpstr>文件格式示例：JPEG-Joint Photographic Experts Group</vt:lpstr>
      <vt:lpstr>MATLAB图像读写与显示函数</vt:lpstr>
      <vt:lpstr>PowerPoint 演示文稿</vt:lpstr>
      <vt:lpstr>数字图像采集典型场景示例 I</vt:lpstr>
      <vt:lpstr>数字图像采集典型场景示例 II</vt:lpstr>
      <vt:lpstr>典型成像设备设置 (I)</vt:lpstr>
      <vt:lpstr>典型成像设备设置 (II)</vt:lpstr>
      <vt:lpstr>常用成像设备：CCD (电荷耦合器件）</vt:lpstr>
      <vt:lpstr>常用成像设备：CMOS (互补金属氧化物半导体)</vt:lpstr>
      <vt:lpstr>像素的位深度 (I)</vt:lpstr>
      <vt:lpstr>像素的位深度 (II)</vt:lpstr>
      <vt:lpstr>PowerPoint 演示文稿</vt:lpstr>
      <vt:lpstr>采样与量化 (I)</vt:lpstr>
      <vt:lpstr>采样与量化 (II)</vt:lpstr>
      <vt:lpstr>图像的表示</vt:lpstr>
      <vt:lpstr>几个相关基本概念</vt:lpstr>
      <vt:lpstr>PowerPoint 演示文稿</vt:lpstr>
      <vt:lpstr>图像的空间分辨率</vt:lpstr>
      <vt:lpstr>图像的灰度分辨率</vt:lpstr>
      <vt:lpstr>图像插值</vt:lpstr>
      <vt:lpstr>PowerPoint 演示文稿</vt:lpstr>
      <vt:lpstr>像素间的基本关系</vt:lpstr>
      <vt:lpstr>PowerPoint 演示文稿</vt:lpstr>
      <vt:lpstr>图像的简单算数运算 (I)</vt:lpstr>
      <vt:lpstr>图像的简单算数运算 (II)</vt:lpstr>
      <vt:lpstr>图像的集合与逻辑运算示例 (I)</vt:lpstr>
      <vt:lpstr>图像的集合与逻辑运算示例 (II)</vt:lpstr>
      <vt:lpstr>图像的几何变换</vt:lpstr>
      <vt:lpstr>图像变换分类</vt:lpstr>
      <vt:lpstr>线性算子的基本概念</vt:lpstr>
      <vt:lpstr>PowerPoint 演示文稿</vt:lpstr>
      <vt:lpstr>色彩的基本概念 (I)</vt:lpstr>
      <vt:lpstr>色彩的基本概念 (II)</vt:lpstr>
      <vt:lpstr>不同颜色的组合</vt:lpstr>
      <vt:lpstr>彩色模型(I): RGB模型</vt:lpstr>
      <vt:lpstr>PowerPoint 演示文稿</vt:lpstr>
      <vt:lpstr>CMY 和CMYK模型</vt:lpstr>
      <vt:lpstr>HSI 模型</vt:lpstr>
      <vt:lpstr>灰度图像转换为伪彩色图像 (I)</vt:lpstr>
      <vt:lpstr>灰度图像转换为伪彩色图像 (II)</vt:lpstr>
      <vt:lpstr>伪彩色多通道图像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Microscope as a Linear System</vt:lpstr>
      <vt:lpstr>How to Characterize a Linear System</vt:lpstr>
      <vt:lpstr>Airy Disk</vt:lpstr>
      <vt:lpstr>Microscope Image Formation (I)</vt:lpstr>
      <vt:lpstr>Microscope Image Formation (II)</vt:lpstr>
      <vt:lpstr>Numerical Aperture</vt:lpstr>
      <vt:lpstr>Different Definition of Light Microscopy Resolution Limit (Demo)</vt:lpstr>
      <vt:lpstr>Summary: High Resolution Microscopy</vt:lpstr>
    </vt:vector>
  </TitlesOfParts>
  <Company>Personal Computer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Topics in Computational Biology</dc:title>
  <dc:creator>geyang</dc:creator>
  <cp:lastModifiedBy>GeYANG</cp:lastModifiedBy>
  <cp:revision>1169</cp:revision>
  <cp:lastPrinted>2017-01-23T14:59:55Z</cp:lastPrinted>
  <dcterms:created xsi:type="dcterms:W3CDTF">2009-01-10T16:37:29Z</dcterms:created>
  <dcterms:modified xsi:type="dcterms:W3CDTF">2019-09-12T05:24:11Z</dcterms:modified>
</cp:coreProperties>
</file>